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9"/>
  </p:notesMasterIdLst>
  <p:handoutMasterIdLst>
    <p:handoutMasterId r:id="rId250"/>
  </p:handoutMasterIdLst>
  <p:sldIdLst>
    <p:sldId id="256" r:id="rId2"/>
    <p:sldId id="257" r:id="rId3"/>
    <p:sldId id="324" r:id="rId4"/>
    <p:sldId id="258" r:id="rId5"/>
    <p:sldId id="327" r:id="rId6"/>
    <p:sldId id="300" r:id="rId7"/>
    <p:sldId id="491" r:id="rId8"/>
    <p:sldId id="492" r:id="rId9"/>
    <p:sldId id="493" r:id="rId10"/>
    <p:sldId id="304" r:id="rId11"/>
    <p:sldId id="306" r:id="rId12"/>
    <p:sldId id="333" r:id="rId13"/>
    <p:sldId id="335" r:id="rId14"/>
    <p:sldId id="334" r:id="rId15"/>
    <p:sldId id="336" r:id="rId16"/>
    <p:sldId id="346" r:id="rId17"/>
    <p:sldId id="307" r:id="rId18"/>
    <p:sldId id="347" r:id="rId19"/>
    <p:sldId id="622" r:id="rId20"/>
    <p:sldId id="625" r:id="rId21"/>
    <p:sldId id="627" r:id="rId22"/>
    <p:sldId id="628" r:id="rId23"/>
    <p:sldId id="630" r:id="rId24"/>
    <p:sldId id="629" r:id="rId25"/>
    <p:sldId id="631" r:id="rId26"/>
    <p:sldId id="632" r:id="rId27"/>
    <p:sldId id="624" r:id="rId28"/>
    <p:sldId id="633" r:id="rId29"/>
    <p:sldId id="635" r:id="rId30"/>
    <p:sldId id="636" r:id="rId31"/>
    <p:sldId id="634" r:id="rId32"/>
    <p:sldId id="637" r:id="rId33"/>
    <p:sldId id="638" r:id="rId34"/>
    <p:sldId id="639" r:id="rId35"/>
    <p:sldId id="623" r:id="rId36"/>
    <p:sldId id="641" r:id="rId37"/>
    <p:sldId id="642" r:id="rId38"/>
    <p:sldId id="643" r:id="rId39"/>
    <p:sldId id="644" r:id="rId40"/>
    <p:sldId id="645" r:id="rId41"/>
    <p:sldId id="640" r:id="rId42"/>
    <p:sldId id="646" r:id="rId43"/>
    <p:sldId id="648" r:id="rId44"/>
    <p:sldId id="647" r:id="rId45"/>
    <p:sldId id="649" r:id="rId46"/>
    <p:sldId id="650" r:id="rId47"/>
    <p:sldId id="348" r:id="rId48"/>
    <p:sldId id="350" r:id="rId49"/>
    <p:sldId id="351" r:id="rId50"/>
    <p:sldId id="354" r:id="rId51"/>
    <p:sldId id="353" r:id="rId52"/>
    <p:sldId id="355" r:id="rId53"/>
    <p:sldId id="356" r:id="rId54"/>
    <p:sldId id="358" r:id="rId55"/>
    <p:sldId id="359" r:id="rId56"/>
    <p:sldId id="360" r:id="rId57"/>
    <p:sldId id="361" r:id="rId58"/>
    <p:sldId id="352" r:id="rId59"/>
    <p:sldId id="325" r:id="rId60"/>
    <p:sldId id="362" r:id="rId61"/>
    <p:sldId id="363" r:id="rId62"/>
    <p:sldId id="308" r:id="rId63"/>
    <p:sldId id="371" r:id="rId64"/>
    <p:sldId id="372" r:id="rId65"/>
    <p:sldId id="494" r:id="rId66"/>
    <p:sldId id="365" r:id="rId67"/>
    <p:sldId id="714" r:id="rId68"/>
    <p:sldId id="367" r:id="rId69"/>
    <p:sldId id="366" r:id="rId70"/>
    <p:sldId id="368" r:id="rId71"/>
    <p:sldId id="369" r:id="rId72"/>
    <p:sldId id="370" r:id="rId73"/>
    <p:sldId id="475" r:id="rId74"/>
    <p:sldId id="379" r:id="rId75"/>
    <p:sldId id="373" r:id="rId76"/>
    <p:sldId id="374" r:id="rId77"/>
    <p:sldId id="309" r:id="rId78"/>
    <p:sldId id="395" r:id="rId79"/>
    <p:sldId id="394" r:id="rId80"/>
    <p:sldId id="391" r:id="rId81"/>
    <p:sldId id="393" r:id="rId82"/>
    <p:sldId id="396" r:id="rId83"/>
    <p:sldId id="397" r:id="rId84"/>
    <p:sldId id="399" r:id="rId85"/>
    <p:sldId id="477" r:id="rId86"/>
    <p:sldId id="414" r:id="rId87"/>
    <p:sldId id="478" r:id="rId88"/>
    <p:sldId id="398" r:id="rId89"/>
    <p:sldId id="400" r:id="rId90"/>
    <p:sldId id="479" r:id="rId91"/>
    <p:sldId id="484" r:id="rId92"/>
    <p:sldId id="485" r:id="rId93"/>
    <p:sldId id="486" r:id="rId94"/>
    <p:sldId id="487" r:id="rId95"/>
    <p:sldId id="488" r:id="rId96"/>
    <p:sldId id="489" r:id="rId97"/>
    <p:sldId id="490" r:id="rId98"/>
    <p:sldId id="301" r:id="rId99"/>
    <p:sldId id="402" r:id="rId100"/>
    <p:sldId id="401" r:id="rId101"/>
    <p:sldId id="403" r:id="rId102"/>
    <p:sldId id="404" r:id="rId103"/>
    <p:sldId id="405" r:id="rId104"/>
    <p:sldId id="406" r:id="rId105"/>
    <p:sldId id="407" r:id="rId106"/>
    <p:sldId id="408" r:id="rId107"/>
    <p:sldId id="409" r:id="rId108"/>
    <p:sldId id="410" r:id="rId109"/>
    <p:sldId id="313" r:id="rId110"/>
    <p:sldId id="416" r:id="rId111"/>
    <p:sldId id="417" r:id="rId112"/>
    <p:sldId id="652" r:id="rId113"/>
    <p:sldId id="651" r:id="rId114"/>
    <p:sldId id="418" r:id="rId115"/>
    <p:sldId id="419" r:id="rId116"/>
    <p:sldId id="422" r:id="rId117"/>
    <p:sldId id="420" r:id="rId118"/>
    <p:sldId id="425" r:id="rId119"/>
    <p:sldId id="426" r:id="rId120"/>
    <p:sldId id="427" r:id="rId121"/>
    <p:sldId id="428" r:id="rId122"/>
    <p:sldId id="429" r:id="rId123"/>
    <p:sldId id="424" r:id="rId124"/>
    <p:sldId id="431" r:id="rId125"/>
    <p:sldId id="433" r:id="rId126"/>
    <p:sldId id="434" r:id="rId127"/>
    <p:sldId id="441" r:id="rId128"/>
    <p:sldId id="435" r:id="rId129"/>
    <p:sldId id="437" r:id="rId130"/>
    <p:sldId id="436" r:id="rId131"/>
    <p:sldId id="438" r:id="rId132"/>
    <p:sldId id="439" r:id="rId133"/>
    <p:sldId id="443" r:id="rId134"/>
    <p:sldId id="440" r:id="rId135"/>
    <p:sldId id="444" r:id="rId136"/>
    <p:sldId id="445" r:id="rId137"/>
    <p:sldId id="442" r:id="rId138"/>
    <p:sldId id="446" r:id="rId139"/>
    <p:sldId id="447" r:id="rId140"/>
    <p:sldId id="448" r:id="rId141"/>
    <p:sldId id="449" r:id="rId142"/>
    <p:sldId id="450" r:id="rId143"/>
    <p:sldId id="495" r:id="rId144"/>
    <p:sldId id="451" r:id="rId145"/>
    <p:sldId id="452" r:id="rId146"/>
    <p:sldId id="453" r:id="rId147"/>
    <p:sldId id="454" r:id="rId148"/>
    <p:sldId id="455" r:id="rId149"/>
    <p:sldId id="456" r:id="rId150"/>
    <p:sldId id="458" r:id="rId151"/>
    <p:sldId id="459" r:id="rId152"/>
    <p:sldId id="496" r:id="rId153"/>
    <p:sldId id="460" r:id="rId154"/>
    <p:sldId id="461" r:id="rId155"/>
    <p:sldId id="463" r:id="rId156"/>
    <p:sldId id="469" r:id="rId157"/>
    <p:sldId id="464" r:id="rId158"/>
    <p:sldId id="498" r:id="rId159"/>
    <p:sldId id="465" r:id="rId160"/>
    <p:sldId id="302" r:id="rId161"/>
    <p:sldId id="466" r:id="rId162"/>
    <p:sldId id="653" r:id="rId163"/>
    <p:sldId id="654" r:id="rId164"/>
    <p:sldId id="655" r:id="rId165"/>
    <p:sldId id="656" r:id="rId166"/>
    <p:sldId id="657" r:id="rId167"/>
    <p:sldId id="658" r:id="rId168"/>
    <p:sldId id="659" r:id="rId169"/>
    <p:sldId id="660" r:id="rId170"/>
    <p:sldId id="661" r:id="rId171"/>
    <p:sldId id="662" r:id="rId172"/>
    <p:sldId id="663" r:id="rId173"/>
    <p:sldId id="664" r:id="rId174"/>
    <p:sldId id="665" r:id="rId175"/>
    <p:sldId id="666" r:id="rId176"/>
    <p:sldId id="667" r:id="rId177"/>
    <p:sldId id="668" r:id="rId178"/>
    <p:sldId id="669" r:id="rId179"/>
    <p:sldId id="670" r:id="rId180"/>
    <p:sldId id="671" r:id="rId181"/>
    <p:sldId id="672" r:id="rId182"/>
    <p:sldId id="673" r:id="rId183"/>
    <p:sldId id="674" r:id="rId184"/>
    <p:sldId id="675" r:id="rId185"/>
    <p:sldId id="676" r:id="rId186"/>
    <p:sldId id="677" r:id="rId187"/>
    <p:sldId id="678" r:id="rId188"/>
    <p:sldId id="679" r:id="rId189"/>
    <p:sldId id="680" r:id="rId190"/>
    <p:sldId id="681" r:id="rId191"/>
    <p:sldId id="682" r:id="rId192"/>
    <p:sldId id="683" r:id="rId193"/>
    <p:sldId id="684" r:id="rId194"/>
    <p:sldId id="685" r:id="rId195"/>
    <p:sldId id="688" r:id="rId196"/>
    <p:sldId id="689" r:id="rId197"/>
    <p:sldId id="690" r:id="rId198"/>
    <p:sldId id="691" r:id="rId199"/>
    <p:sldId id="692" r:id="rId200"/>
    <p:sldId id="693" r:id="rId201"/>
    <p:sldId id="694" r:id="rId202"/>
    <p:sldId id="696" r:id="rId203"/>
    <p:sldId id="716" r:id="rId204"/>
    <p:sldId id="697" r:id="rId205"/>
    <p:sldId id="698" r:id="rId206"/>
    <p:sldId id="699" r:id="rId207"/>
    <p:sldId id="700" r:id="rId208"/>
    <p:sldId id="701" r:id="rId209"/>
    <p:sldId id="702" r:id="rId210"/>
    <p:sldId id="703" r:id="rId211"/>
    <p:sldId id="704" r:id="rId212"/>
    <p:sldId id="705" r:id="rId213"/>
    <p:sldId id="706" r:id="rId214"/>
    <p:sldId id="707" r:id="rId215"/>
    <p:sldId id="708" r:id="rId216"/>
    <p:sldId id="709" r:id="rId217"/>
    <p:sldId id="525" r:id="rId218"/>
    <p:sldId id="526" r:id="rId219"/>
    <p:sldId id="527" r:id="rId220"/>
    <p:sldId id="501" r:id="rId221"/>
    <p:sldId id="530" r:id="rId222"/>
    <p:sldId id="531" r:id="rId223"/>
    <p:sldId id="533" r:id="rId224"/>
    <p:sldId id="532" r:id="rId225"/>
    <p:sldId id="528" r:id="rId226"/>
    <p:sldId id="529" r:id="rId227"/>
    <p:sldId id="502" r:id="rId228"/>
    <p:sldId id="534" r:id="rId229"/>
    <p:sldId id="535" r:id="rId230"/>
    <p:sldId id="536" r:id="rId231"/>
    <p:sldId id="537" r:id="rId232"/>
    <p:sldId id="538" r:id="rId233"/>
    <p:sldId id="539" r:id="rId234"/>
    <p:sldId id="503" r:id="rId235"/>
    <p:sldId id="540" r:id="rId236"/>
    <p:sldId id="541" r:id="rId237"/>
    <p:sldId id="542" r:id="rId238"/>
    <p:sldId id="543" r:id="rId239"/>
    <p:sldId id="711" r:id="rId240"/>
    <p:sldId id="712" r:id="rId241"/>
    <p:sldId id="519" r:id="rId242"/>
    <p:sldId id="618" r:id="rId243"/>
    <p:sldId id="520" r:id="rId244"/>
    <p:sldId id="619" r:id="rId245"/>
    <p:sldId id="620" r:id="rId246"/>
    <p:sldId id="522" r:id="rId247"/>
    <p:sldId id="713" r:id="rId24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4579" autoAdjust="0"/>
  </p:normalViewPr>
  <p:slideViewPr>
    <p:cSldViewPr>
      <p:cViewPr varScale="1">
        <p:scale>
          <a:sx n="63" d="100"/>
          <a:sy n="63" d="100"/>
        </p:scale>
        <p:origin x="1256" y="56"/>
      </p:cViewPr>
      <p:guideLst>
        <p:guide orient="horz" pos="2160"/>
        <p:guide pos="2880"/>
      </p:guideLst>
    </p:cSldViewPr>
  </p:slideViewPr>
  <p:outlineViewPr>
    <p:cViewPr>
      <p:scale>
        <a:sx n="33" d="100"/>
        <a:sy n="33" d="100"/>
      </p:scale>
      <p:origin x="0" y="264384"/>
    </p:cViewPr>
  </p:outlineViewPr>
  <p:notesTextViewPr>
    <p:cViewPr>
      <p:scale>
        <a:sx n="100" d="100"/>
        <a:sy n="100" d="100"/>
      </p:scale>
      <p:origin x="0" y="0"/>
    </p:cViewPr>
  </p:notesTextViewPr>
  <p:sorterViewPr>
    <p:cViewPr>
      <p:scale>
        <a:sx n="100" d="100"/>
        <a:sy n="100" d="100"/>
      </p:scale>
      <p:origin x="0" y="-5372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handoutMaster" Target="handoutMasters/handout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4B1D66C-7182-49DB-B66D-8B5E53736BC5}" type="datetimeFigureOut">
              <a:rPr lang="pt-BR" smtClean="0"/>
              <a:pPr/>
              <a:t>16/05/2017</a:t>
            </a:fld>
            <a:endParaRPr lang="pt-B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pt-B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3A98593-680F-40C3-9BFC-38900DB87B96}" type="slidenum">
              <a:rPr lang="pt-BR" smtClean="0"/>
              <a:pPr/>
              <a:t>‹nº›</a:t>
            </a:fld>
            <a:endParaRPr lang="pt-BR"/>
          </a:p>
        </p:txBody>
      </p:sp>
    </p:spTree>
    <p:extLst>
      <p:ext uri="{BB962C8B-B14F-4D97-AF65-F5344CB8AC3E}">
        <p14:creationId xmlns:p14="http://schemas.microsoft.com/office/powerpoint/2010/main" val="1226257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F05EF81-8C0F-41E5-A72B-63F668A0F345}" type="datetimeFigureOut">
              <a:rPr lang="pt-BR" smtClean="0"/>
              <a:pPr/>
              <a:t>16/05/2017</a:t>
            </a:fld>
            <a:endParaRPr lang="pt-BR"/>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2C9726B-6173-41EB-AAF8-C6139CDF174A}" type="slidenum">
              <a:rPr lang="pt-BR" smtClean="0"/>
              <a:pPr/>
              <a:t>‹nº›</a:t>
            </a:fld>
            <a:endParaRPr lang="pt-BR"/>
          </a:p>
        </p:txBody>
      </p:sp>
    </p:spTree>
    <p:extLst>
      <p:ext uri="{BB962C8B-B14F-4D97-AF65-F5344CB8AC3E}">
        <p14:creationId xmlns:p14="http://schemas.microsoft.com/office/powerpoint/2010/main" val="260687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B2C9726B-6173-41EB-AAF8-C6139CDF174A}" type="slidenum">
              <a:rPr lang="pt-BR" smtClean="0"/>
              <a:pPr/>
              <a:t>119</a:t>
            </a:fld>
            <a:endParaRPr lang="pt-BR" dirty="0"/>
          </a:p>
        </p:txBody>
      </p:sp>
    </p:spTree>
    <p:extLst>
      <p:ext uri="{BB962C8B-B14F-4D97-AF65-F5344CB8AC3E}">
        <p14:creationId xmlns:p14="http://schemas.microsoft.com/office/powerpoint/2010/main" val="470465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B2C9726B-6173-41EB-AAF8-C6139CDF174A}" type="slidenum">
              <a:rPr lang="pt-BR" smtClean="0"/>
              <a:pPr/>
              <a:t>120</a:t>
            </a:fld>
            <a:endParaRPr lang="pt-BR" dirty="0"/>
          </a:p>
        </p:txBody>
      </p:sp>
    </p:spTree>
    <p:extLst>
      <p:ext uri="{BB962C8B-B14F-4D97-AF65-F5344CB8AC3E}">
        <p14:creationId xmlns:p14="http://schemas.microsoft.com/office/powerpoint/2010/main" val="350903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B2C9726B-6173-41EB-AAF8-C6139CDF174A}" type="slidenum">
              <a:rPr lang="pt-BR" smtClean="0"/>
              <a:pPr/>
              <a:t>121</a:t>
            </a:fld>
            <a:endParaRPr lang="pt-BR" dirty="0"/>
          </a:p>
        </p:txBody>
      </p:sp>
    </p:spTree>
    <p:extLst>
      <p:ext uri="{BB962C8B-B14F-4D97-AF65-F5344CB8AC3E}">
        <p14:creationId xmlns:p14="http://schemas.microsoft.com/office/powerpoint/2010/main" val="31182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B2C9726B-6173-41EB-AAF8-C6139CDF174A}" type="slidenum">
              <a:rPr lang="pt-BR" smtClean="0"/>
              <a:pPr/>
              <a:t>122</a:t>
            </a:fld>
            <a:endParaRPr lang="pt-BR" dirty="0"/>
          </a:p>
        </p:txBody>
      </p:sp>
    </p:spTree>
    <p:extLst>
      <p:ext uri="{BB962C8B-B14F-4D97-AF65-F5344CB8AC3E}">
        <p14:creationId xmlns:p14="http://schemas.microsoft.com/office/powerpoint/2010/main" val="397930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per</a:t>
            </a:r>
            <a:endParaRPr lang="pt-BR" dirty="0"/>
          </a:p>
        </p:txBody>
      </p:sp>
      <p:sp>
        <p:nvSpPr>
          <p:cNvPr id="4" name="Slide Number Placeholder 3"/>
          <p:cNvSpPr>
            <a:spLocks noGrp="1"/>
          </p:cNvSpPr>
          <p:nvPr>
            <p:ph type="sldNum" sz="quarter" idx="10"/>
          </p:nvPr>
        </p:nvSpPr>
        <p:spPr/>
        <p:txBody>
          <a:bodyPr/>
          <a:lstStyle/>
          <a:p>
            <a:fld id="{B2C9726B-6173-41EB-AAF8-C6139CDF174A}" type="slidenum">
              <a:rPr lang="pt-BR" smtClean="0"/>
              <a:pPr/>
              <a:t>189</a:t>
            </a:fld>
            <a:endParaRPr lang="pt-BR" dirty="0"/>
          </a:p>
        </p:txBody>
      </p:sp>
    </p:spTree>
    <p:extLst>
      <p:ext uri="{BB962C8B-B14F-4D97-AF65-F5344CB8AC3E}">
        <p14:creationId xmlns:p14="http://schemas.microsoft.com/office/powerpoint/2010/main" val="155086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per</a:t>
            </a:r>
            <a:endParaRPr lang="pt-BR" dirty="0"/>
          </a:p>
        </p:txBody>
      </p:sp>
      <p:sp>
        <p:nvSpPr>
          <p:cNvPr id="4" name="Slide Number Placeholder 3"/>
          <p:cNvSpPr>
            <a:spLocks noGrp="1"/>
          </p:cNvSpPr>
          <p:nvPr>
            <p:ph type="sldNum" sz="quarter" idx="10"/>
          </p:nvPr>
        </p:nvSpPr>
        <p:spPr/>
        <p:txBody>
          <a:bodyPr/>
          <a:lstStyle/>
          <a:p>
            <a:fld id="{B2C9726B-6173-41EB-AAF8-C6139CDF174A}" type="slidenum">
              <a:rPr lang="pt-BR" smtClean="0"/>
              <a:pPr/>
              <a:t>191</a:t>
            </a:fld>
            <a:endParaRPr lang="pt-BR" dirty="0"/>
          </a:p>
        </p:txBody>
      </p:sp>
    </p:spTree>
    <p:extLst>
      <p:ext uri="{BB962C8B-B14F-4D97-AF65-F5344CB8AC3E}">
        <p14:creationId xmlns:p14="http://schemas.microsoft.com/office/powerpoint/2010/main" val="384033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per</a:t>
            </a:r>
            <a:endParaRPr lang="pt-BR" dirty="0"/>
          </a:p>
        </p:txBody>
      </p:sp>
      <p:sp>
        <p:nvSpPr>
          <p:cNvPr id="4" name="Slide Number Placeholder 3"/>
          <p:cNvSpPr>
            <a:spLocks noGrp="1"/>
          </p:cNvSpPr>
          <p:nvPr>
            <p:ph type="sldNum" sz="quarter" idx="10"/>
          </p:nvPr>
        </p:nvSpPr>
        <p:spPr/>
        <p:txBody>
          <a:bodyPr/>
          <a:lstStyle/>
          <a:p>
            <a:fld id="{B2C9726B-6173-41EB-AAF8-C6139CDF174A}" type="slidenum">
              <a:rPr lang="pt-BR" smtClean="0"/>
              <a:pPr/>
              <a:t>193</a:t>
            </a:fld>
            <a:endParaRPr lang="pt-BR" dirty="0"/>
          </a:p>
        </p:txBody>
      </p:sp>
    </p:spTree>
    <p:extLst>
      <p:ext uri="{BB962C8B-B14F-4D97-AF65-F5344CB8AC3E}">
        <p14:creationId xmlns:p14="http://schemas.microsoft.com/office/powerpoint/2010/main" val="198137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per</a:t>
            </a:r>
            <a:endParaRPr lang="pt-BR" dirty="0"/>
          </a:p>
        </p:txBody>
      </p:sp>
      <p:sp>
        <p:nvSpPr>
          <p:cNvPr id="4" name="Slide Number Placeholder 3"/>
          <p:cNvSpPr>
            <a:spLocks noGrp="1"/>
          </p:cNvSpPr>
          <p:nvPr>
            <p:ph type="sldNum" sz="quarter" idx="10"/>
          </p:nvPr>
        </p:nvSpPr>
        <p:spPr/>
        <p:txBody>
          <a:bodyPr/>
          <a:lstStyle/>
          <a:p>
            <a:fld id="{B2C9726B-6173-41EB-AAF8-C6139CDF174A}" type="slidenum">
              <a:rPr lang="pt-BR" smtClean="0"/>
              <a:pPr/>
              <a:t>194</a:t>
            </a:fld>
            <a:endParaRPr lang="pt-BR" dirty="0"/>
          </a:p>
        </p:txBody>
      </p:sp>
    </p:spTree>
    <p:extLst>
      <p:ext uri="{BB962C8B-B14F-4D97-AF65-F5344CB8AC3E}">
        <p14:creationId xmlns:p14="http://schemas.microsoft.com/office/powerpoint/2010/main" val="55628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latin typeface="Arial Black" pitchFamily="34" charset="0"/>
              </a:defRPr>
            </a:lvl1pPr>
          </a:lstStyle>
          <a:p>
            <a:r>
              <a:rPr lang="en-US" dirty="0" smtClean="0"/>
              <a:t>Click to edit Master title style</a:t>
            </a:r>
            <a:endParaRPr lang="pt-B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pt-BR" dirty="0"/>
          </a:p>
        </p:txBody>
      </p:sp>
      <p:sp>
        <p:nvSpPr>
          <p:cNvPr id="4" name="Date Placeholder 3"/>
          <p:cNvSpPr>
            <a:spLocks noGrp="1"/>
          </p:cNvSpPr>
          <p:nvPr>
            <p:ph type="dt" sz="half" idx="10"/>
          </p:nvPr>
        </p:nvSpPr>
        <p:spPr/>
        <p:txBody>
          <a:bodyPr/>
          <a:lstStyle/>
          <a:p>
            <a:fld id="{728ED11B-2ECF-4080-A208-49CE7B4DAFED}" type="datetimeFigureOut">
              <a:rPr lang="pt-BR" smtClean="0"/>
              <a:pPr/>
              <a:t>16/05/2017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fld id="{ED99A642-FAE6-426C-AD62-86D33AFA0FDC}" type="slidenum">
              <a:rPr lang="pt-BR" smtClean="0"/>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728ED11B-2ECF-4080-A208-49CE7B4DAFED}" type="datetimeFigureOut">
              <a:rPr lang="pt-BR" smtClean="0"/>
              <a:pPr/>
              <a:t>16/05/2017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99A642-FAE6-426C-AD62-86D33AFA0FD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728ED11B-2ECF-4080-A208-49CE7B4DAFED}" type="datetimeFigureOut">
              <a:rPr lang="pt-BR" smtClean="0"/>
              <a:pPr/>
              <a:t>16/05/2017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99A642-FAE6-426C-AD62-86D33AFA0FD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728ED11B-2ECF-4080-A208-49CE7B4DAFED}" type="datetimeFigureOut">
              <a:rPr lang="pt-BR" smtClean="0"/>
              <a:pPr/>
              <a:t>16/05/2017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99A642-FAE6-426C-AD62-86D33AFA0FD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ED11B-2ECF-4080-A208-49CE7B4DAFED}" type="datetimeFigureOut">
              <a:rPr lang="pt-BR" smtClean="0"/>
              <a:pPr/>
              <a:t>16/05/2017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99A642-FAE6-426C-AD62-86D33AFA0FDC}"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728ED11B-2ECF-4080-A208-49CE7B4DAFED}" type="datetimeFigureOut">
              <a:rPr lang="pt-BR" smtClean="0"/>
              <a:pPr/>
              <a:t>16/05/2017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99A642-FAE6-426C-AD62-86D33AFA0FD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728ED11B-2ECF-4080-A208-49CE7B4DAFED}" type="datetimeFigureOut">
              <a:rPr lang="pt-BR" smtClean="0"/>
              <a:pPr/>
              <a:t>16/05/2017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D99A642-FAE6-426C-AD62-86D33AFA0FD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728ED11B-2ECF-4080-A208-49CE7B4DAFED}" type="datetimeFigureOut">
              <a:rPr lang="pt-BR" smtClean="0"/>
              <a:pPr/>
              <a:t>16/05/2017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D99A642-FAE6-426C-AD62-86D33AFA0FD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ED11B-2ECF-4080-A208-49CE7B4DAFED}" type="datetimeFigureOut">
              <a:rPr lang="pt-BR" smtClean="0"/>
              <a:pPr/>
              <a:t>16/05/2017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D99A642-FAE6-426C-AD62-86D33AFA0FD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ED11B-2ECF-4080-A208-49CE7B4DAFED}" type="datetimeFigureOut">
              <a:rPr lang="pt-BR" smtClean="0"/>
              <a:pPr/>
              <a:t>16/05/2017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99A642-FAE6-426C-AD62-86D33AFA0FD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ED11B-2ECF-4080-A208-49CE7B4DAFED}" type="datetimeFigureOut">
              <a:rPr lang="pt-BR" smtClean="0"/>
              <a:pPr/>
              <a:t>16/05/2017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99A642-FAE6-426C-AD62-86D33AFA0FD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pt-B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ED11B-2ECF-4080-A208-49CE7B4DAFED}" type="datetimeFigureOut">
              <a:rPr lang="pt-BR" smtClean="0"/>
              <a:pPr/>
              <a:t>16/05/2017</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9A642-FAE6-426C-AD62-86D33AFA0FD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109.xml"/><Relationship Id="rId3" Type="http://schemas.openxmlformats.org/officeDocument/2006/relationships/slide" Target="slide6.xml"/><Relationship Id="rId7" Type="http://schemas.openxmlformats.org/officeDocument/2006/relationships/slide" Target="slide17.xml"/><Relationship Id="rId12" Type="http://schemas.openxmlformats.org/officeDocument/2006/relationships/slide" Target="slide9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91.xml"/><Relationship Id="rId5" Type="http://schemas.openxmlformats.org/officeDocument/2006/relationships/slide" Target="slide10.xml"/><Relationship Id="rId15" Type="http://schemas.openxmlformats.org/officeDocument/2006/relationships/slide" Target="slide157.xml"/><Relationship Id="rId10" Type="http://schemas.openxmlformats.org/officeDocument/2006/relationships/slide" Target="slide77.xml"/><Relationship Id="rId4" Type="http://schemas.openxmlformats.org/officeDocument/2006/relationships/slide" Target="slide7.xml"/><Relationship Id="rId9" Type="http://schemas.openxmlformats.org/officeDocument/2006/relationships/slide" Target="slide74.xml"/><Relationship Id="rId14" Type="http://schemas.openxmlformats.org/officeDocument/2006/relationships/slide" Target="slide115.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1470025"/>
          </a:xfrm>
        </p:spPr>
        <p:txBody>
          <a:bodyPr/>
          <a:lstStyle/>
          <a:p>
            <a:r>
              <a:rPr lang="pt-BR" dirty="0" smtClean="0"/>
              <a:t>Uma Pessoa Pode Perder Sua Salvação?</a:t>
            </a:r>
            <a:endParaRPr lang="pt-BR" dirty="0"/>
          </a:p>
        </p:txBody>
      </p:sp>
      <p:grpSp>
        <p:nvGrpSpPr>
          <p:cNvPr id="8" name="Group 7"/>
          <p:cNvGrpSpPr/>
          <p:nvPr/>
        </p:nvGrpSpPr>
        <p:grpSpPr>
          <a:xfrm>
            <a:off x="1331640" y="3429000"/>
            <a:ext cx="2160240" cy="2939531"/>
            <a:chOff x="1331640" y="3429000"/>
            <a:chExt cx="2160240" cy="2939531"/>
          </a:xfrm>
        </p:grpSpPr>
        <p:pic>
          <p:nvPicPr>
            <p:cNvPr id="4" name="Picture 3" descr="a59375599f9ea2d185ca68440bc91fd4.jpg"/>
            <p:cNvPicPr>
              <a:picLocks noChangeAspect="1"/>
            </p:cNvPicPr>
            <p:nvPr/>
          </p:nvPicPr>
          <p:blipFill>
            <a:blip r:embed="rId2" cstate="print"/>
            <a:stretch>
              <a:fillRect/>
            </a:stretch>
          </p:blipFill>
          <p:spPr>
            <a:xfrm>
              <a:off x="1331640" y="3429000"/>
              <a:ext cx="2160240" cy="2160240"/>
            </a:xfrm>
            <a:prstGeom prst="rect">
              <a:avLst/>
            </a:prstGeom>
          </p:spPr>
        </p:pic>
        <p:sp>
          <p:nvSpPr>
            <p:cNvPr id="6" name="TextBox 5"/>
            <p:cNvSpPr txBox="1"/>
            <p:nvPr/>
          </p:nvSpPr>
          <p:spPr>
            <a:xfrm>
              <a:off x="1629277" y="5599090"/>
              <a:ext cx="1512168" cy="769441"/>
            </a:xfrm>
            <a:prstGeom prst="rect">
              <a:avLst/>
            </a:prstGeom>
            <a:noFill/>
          </p:spPr>
          <p:txBody>
            <a:bodyPr wrap="square" rtlCol="0">
              <a:spAutoFit/>
            </a:bodyPr>
            <a:lstStyle/>
            <a:p>
              <a:pPr algn="ctr"/>
              <a:r>
                <a:rPr lang="pt-BR" sz="4400" b="1" dirty="0" smtClean="0">
                  <a:solidFill>
                    <a:schemeClr val="bg1"/>
                  </a:solidFill>
                </a:rPr>
                <a:t>SIM</a:t>
              </a:r>
              <a:endParaRPr lang="pt-BR" sz="4400" b="1" dirty="0">
                <a:solidFill>
                  <a:schemeClr val="bg1"/>
                </a:solidFill>
              </a:endParaRPr>
            </a:p>
          </p:txBody>
        </p:sp>
      </p:grpSp>
      <p:grpSp>
        <p:nvGrpSpPr>
          <p:cNvPr id="9" name="Group 8"/>
          <p:cNvGrpSpPr/>
          <p:nvPr/>
        </p:nvGrpSpPr>
        <p:grpSpPr>
          <a:xfrm>
            <a:off x="4826934" y="3457082"/>
            <a:ext cx="3063776" cy="2909430"/>
            <a:chOff x="4826934" y="3457082"/>
            <a:chExt cx="3063776" cy="2909430"/>
          </a:xfrm>
        </p:grpSpPr>
        <p:pic>
          <p:nvPicPr>
            <p:cNvPr id="5" name="Picture 4" descr="smiley-face-thumbs-up-thank-you-LcKd8appi.jpeg"/>
            <p:cNvPicPr>
              <a:picLocks noChangeAspect="1"/>
            </p:cNvPicPr>
            <p:nvPr/>
          </p:nvPicPr>
          <p:blipFill>
            <a:blip r:embed="rId3" cstate="print"/>
            <a:stretch>
              <a:fillRect/>
            </a:stretch>
          </p:blipFill>
          <p:spPr>
            <a:xfrm>
              <a:off x="4826934" y="3457082"/>
              <a:ext cx="3063776" cy="2121665"/>
            </a:xfrm>
            <a:prstGeom prst="rect">
              <a:avLst/>
            </a:prstGeom>
          </p:spPr>
        </p:pic>
        <p:sp>
          <p:nvSpPr>
            <p:cNvPr id="7" name="TextBox 6"/>
            <p:cNvSpPr txBox="1"/>
            <p:nvPr/>
          </p:nvSpPr>
          <p:spPr>
            <a:xfrm>
              <a:off x="5644289" y="5597071"/>
              <a:ext cx="1512168" cy="769441"/>
            </a:xfrm>
            <a:prstGeom prst="rect">
              <a:avLst/>
            </a:prstGeom>
            <a:noFill/>
          </p:spPr>
          <p:txBody>
            <a:bodyPr wrap="square" rtlCol="0">
              <a:spAutoFit/>
            </a:bodyPr>
            <a:lstStyle/>
            <a:p>
              <a:pPr algn="ctr"/>
              <a:r>
                <a:rPr lang="pt-BR" sz="4400" b="1" dirty="0" smtClean="0">
                  <a:solidFill>
                    <a:schemeClr val="bg1"/>
                  </a:solidFill>
                </a:rPr>
                <a:t>NÃO</a:t>
              </a:r>
              <a:endParaRPr lang="pt-BR" sz="4400"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endParaRPr lang="pt-BR" noProof="0" dirty="0" smtClean="0"/>
          </a:p>
          <a:p>
            <a:pPr lvl="3"/>
            <a:r>
              <a:rPr lang="pt-BR" noProof="0" dirty="0" smtClean="0"/>
              <a:t>Cristo morreu como nosso substituto.</a:t>
            </a:r>
          </a:p>
          <a:p>
            <a:pPr lvl="3"/>
            <a:endParaRPr lang="pt-BR" noProof="0" dirty="0" smtClean="0"/>
          </a:p>
          <a:p>
            <a:pPr lvl="3"/>
            <a:endParaRPr lang="pt-BR" noProof="0" dirty="0" smtClean="0"/>
          </a:p>
          <a:p>
            <a:pPr lvl="3"/>
            <a:r>
              <a:rPr lang="pt-BR" noProof="0" dirty="0" smtClean="0"/>
              <a:t>Salvação é um presente gratuito.</a:t>
            </a:r>
          </a:p>
          <a:p>
            <a:pPr lvl="3"/>
            <a:endParaRPr lang="pt-BR" noProof="0" dirty="0" smtClean="0"/>
          </a:p>
          <a:p>
            <a:pPr lvl="3"/>
            <a:endParaRPr lang="pt-BR" noProof="0" dirty="0" smtClean="0"/>
          </a:p>
          <a:p>
            <a:pPr lvl="3"/>
            <a:r>
              <a:rPr lang="pt-BR" noProof="0" dirty="0" smtClean="0"/>
              <a:t>Providencia o perdão para todos os pecados.</a:t>
            </a:r>
          </a:p>
        </p:txBody>
      </p:sp>
      <p:pic>
        <p:nvPicPr>
          <p:cNvPr id="4" name="Picture 3" descr="Picture3.png"/>
          <p:cNvPicPr>
            <a:picLocks noChangeAspect="1"/>
          </p:cNvPicPr>
          <p:nvPr/>
        </p:nvPicPr>
        <p:blipFill>
          <a:blip r:embed="rId2" cstate="print"/>
          <a:stretch>
            <a:fillRect/>
          </a:stretch>
        </p:blipFill>
        <p:spPr>
          <a:xfrm>
            <a:off x="467544" y="3573964"/>
            <a:ext cx="1008112" cy="951602"/>
          </a:xfrm>
          <a:prstGeom prst="rect">
            <a:avLst/>
          </a:prstGeom>
        </p:spPr>
      </p:pic>
      <p:pic>
        <p:nvPicPr>
          <p:cNvPr id="5" name="Picture 4" descr="Picture6.png"/>
          <p:cNvPicPr>
            <a:picLocks noChangeAspect="1"/>
          </p:cNvPicPr>
          <p:nvPr/>
        </p:nvPicPr>
        <p:blipFill>
          <a:blip r:embed="rId3" cstate="print"/>
          <a:stretch>
            <a:fillRect/>
          </a:stretch>
        </p:blipFill>
        <p:spPr>
          <a:xfrm>
            <a:off x="452046" y="4901104"/>
            <a:ext cx="1048425" cy="963088"/>
          </a:xfrm>
          <a:prstGeom prst="rect">
            <a:avLst/>
          </a:prstGeom>
        </p:spPr>
      </p:pic>
      <p:pic>
        <p:nvPicPr>
          <p:cNvPr id="6" name="Picture 5" descr="Subsitute.png"/>
          <p:cNvPicPr/>
          <p:nvPr/>
        </p:nvPicPr>
        <p:blipFill>
          <a:blip r:embed="rId4" cstate="print"/>
          <a:stretch>
            <a:fillRect/>
          </a:stretch>
        </p:blipFill>
        <p:spPr>
          <a:xfrm>
            <a:off x="487576" y="2251358"/>
            <a:ext cx="961683" cy="917819"/>
          </a:xfrm>
          <a:prstGeom prst="rect">
            <a:avLst/>
          </a:prstGeom>
          <a:ln w="63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dissolve">
                                      <p:cBhvr>
                                        <p:cTn id="28" dur="500"/>
                                        <p:tgtEl>
                                          <p:spTgt spid="3">
                                            <p:txEl>
                                              <p:pRg st="8" end="8"/>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OBJEÇÃO:</a:t>
            </a:r>
            <a:br>
              <a:rPr lang="pt-BR" noProof="0" dirty="0" smtClean="0"/>
            </a:br>
            <a:r>
              <a:rPr lang="pt-BR" noProof="0" dirty="0" smtClean="0"/>
              <a:t>É licença para pecar!</a:t>
            </a:r>
            <a:endParaRPr lang="pt-BR" noProof="0" dirty="0"/>
          </a:p>
        </p:txBody>
      </p:sp>
      <p:sp>
        <p:nvSpPr>
          <p:cNvPr id="3" name="Content Placeholder 2"/>
          <p:cNvSpPr>
            <a:spLocks noGrp="1"/>
          </p:cNvSpPr>
          <p:nvPr>
            <p:ph idx="1"/>
          </p:nvPr>
        </p:nvSpPr>
        <p:spPr/>
        <p:txBody>
          <a:bodyPr>
            <a:noAutofit/>
          </a:bodyPr>
          <a:lstStyle/>
          <a:p>
            <a:pPr marL="0" indent="0">
              <a:buNone/>
            </a:pPr>
            <a:r>
              <a:rPr lang="pt-BR" noProof="0" dirty="0" smtClean="0"/>
              <a:t>Há varias razões porque esta acusação não é </a:t>
            </a:r>
            <a:r>
              <a:rPr lang="pt-BR" dirty="0" smtClean="0"/>
              <a:t>valida :</a:t>
            </a:r>
            <a:endParaRPr lang="pt-BR" noProof="0" dirty="0" smtClean="0"/>
          </a:p>
          <a:p>
            <a:pPr marL="0" indent="0">
              <a:buNone/>
            </a:pPr>
            <a:endParaRPr lang="pt-BR" noProof="0" dirty="0" smtClean="0"/>
          </a:p>
          <a:p>
            <a:pPr marL="457200" indent="-457200">
              <a:buFont typeface="+mj-lt"/>
              <a:buAutoNum type="arabicPeriod" startAt="2"/>
            </a:pPr>
            <a:r>
              <a:rPr lang="pt-BR" noProof="0" dirty="0" smtClean="0"/>
              <a:t>Somos novas criaturas com novos desejos.</a:t>
            </a:r>
          </a:p>
          <a:p>
            <a:pPr marL="457200" indent="-457200">
              <a:buFont typeface="+mj-lt"/>
              <a:buAutoNum type="arabicPeriod" startAt="2"/>
            </a:pPr>
            <a:endParaRPr lang="pt-BR" noProof="0" dirty="0" smtClean="0"/>
          </a:p>
          <a:p>
            <a:pPr marL="0" indent="0" algn="ctr">
              <a:buNone/>
            </a:pPr>
            <a:r>
              <a:rPr lang="pt-BR" noProof="0" dirty="0" smtClean="0"/>
              <a:t>2 Coríntios 5:17</a:t>
            </a:r>
            <a:endParaRPr lang="pt-BR" dirty="0" smtClean="0"/>
          </a:p>
          <a:p>
            <a:pPr marL="0" indent="0" algn="ctr">
              <a:buNone/>
            </a:pPr>
            <a:r>
              <a:rPr lang="pt-BR" noProof="0" dirty="0" smtClean="0"/>
              <a:t>“</a:t>
            </a:r>
            <a:r>
              <a:rPr lang="pt-BR" i="1" noProof="0" dirty="0" smtClean="0"/>
              <a:t>Assim que, se alguém está em Cristo, nova criatura é; as coisas velhas já passaram; eis que tudo se fez novo</a:t>
            </a:r>
            <a:r>
              <a:rPr lang="pt-BR" noProof="0" dirty="0" smtClean="0"/>
              <a:t>.”</a:t>
            </a:r>
          </a:p>
          <a:p>
            <a:pPr marL="0" indent="0">
              <a:buNone/>
            </a:pPr>
            <a:endParaRPr lang="pt-BR" noProof="0" dirty="0" smtClean="0"/>
          </a:p>
          <a:p>
            <a:pPr marL="0" indent="0">
              <a:buNone/>
            </a:pPr>
            <a:r>
              <a:rPr lang="pt-BR" noProof="0" dirty="0" smtClean="0"/>
              <a:t>Temos desejos novos, motivos novos, alvos novos. Temos uma ponto de vista diferente das coisas.</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OBJEÇÃO:</a:t>
            </a:r>
            <a:br>
              <a:rPr lang="pt-BR" noProof="0" dirty="0" smtClean="0"/>
            </a:br>
            <a:r>
              <a:rPr lang="pt-BR" noProof="0" dirty="0" smtClean="0"/>
              <a:t>É licença para pecar!</a:t>
            </a:r>
            <a:endParaRPr lang="pt-BR" noProof="0" dirty="0"/>
          </a:p>
        </p:txBody>
      </p:sp>
      <p:sp>
        <p:nvSpPr>
          <p:cNvPr id="3" name="Content Placeholder 2"/>
          <p:cNvSpPr>
            <a:spLocks noGrp="1"/>
          </p:cNvSpPr>
          <p:nvPr>
            <p:ph idx="1"/>
          </p:nvPr>
        </p:nvSpPr>
        <p:spPr/>
        <p:txBody>
          <a:bodyPr>
            <a:noAutofit/>
          </a:bodyPr>
          <a:lstStyle/>
          <a:p>
            <a:pPr marL="0" indent="0">
              <a:buNone/>
            </a:pPr>
            <a:r>
              <a:rPr lang="pt-BR" noProof="0" dirty="0" smtClean="0"/>
              <a:t>Há varias razões porque esta acusação não é </a:t>
            </a:r>
            <a:r>
              <a:rPr lang="pt-BR" dirty="0" smtClean="0"/>
              <a:t>valida :</a:t>
            </a:r>
            <a:endParaRPr lang="pt-BR" noProof="0" dirty="0" smtClean="0"/>
          </a:p>
          <a:p>
            <a:pPr marL="0" indent="0">
              <a:buNone/>
            </a:pPr>
            <a:endParaRPr lang="pt-BR" noProof="0" dirty="0" smtClean="0"/>
          </a:p>
          <a:p>
            <a:pPr marL="457200" indent="-457200">
              <a:buNone/>
            </a:pPr>
            <a:r>
              <a:rPr lang="pt-BR" noProof="0" dirty="0" smtClean="0"/>
              <a:t>3.	Somos libertados da escravidão do velho homem.</a:t>
            </a:r>
          </a:p>
          <a:p>
            <a:pPr marL="457200" indent="-457200" algn="ctr">
              <a:buNone/>
            </a:pPr>
            <a:r>
              <a:rPr lang="pt-BR" noProof="0" dirty="0" smtClean="0"/>
              <a:t>A Libertação Mostrada</a:t>
            </a:r>
          </a:p>
          <a:p>
            <a:pPr marL="357188" indent="-357188">
              <a:buFont typeface="Wingdings" pitchFamily="2" charset="2"/>
              <a:buChar char="ü"/>
            </a:pPr>
            <a:r>
              <a:rPr lang="pt-BR" sz="2200" noProof="0" dirty="0" smtClean="0"/>
              <a:t>Rom. 6.6 - “para que não sirvamos mais ao pecado”</a:t>
            </a:r>
          </a:p>
          <a:p>
            <a:pPr marL="357188" indent="-357188">
              <a:buFont typeface="Wingdings" pitchFamily="2" charset="2"/>
              <a:buChar char="ü"/>
            </a:pPr>
            <a:r>
              <a:rPr lang="pt-BR" sz="2200" noProof="0" dirty="0" smtClean="0"/>
              <a:t>Rom. 6.12 - “não reine portanto o pecado em nosso corpo mortal”</a:t>
            </a:r>
          </a:p>
          <a:p>
            <a:pPr marL="357188" indent="-357188">
              <a:buFont typeface="Wingdings" pitchFamily="2" charset="2"/>
              <a:buChar char="ü"/>
            </a:pPr>
            <a:r>
              <a:rPr lang="pt-BR" sz="2200" noProof="0" dirty="0" smtClean="0"/>
              <a:t>Rom. 6.14 - “Porque o pecado não terá domínio sobre vos”</a:t>
            </a:r>
          </a:p>
          <a:p>
            <a:pPr marL="357188" indent="-357188">
              <a:buFont typeface="Wingdings" pitchFamily="2" charset="2"/>
              <a:buChar char="ü"/>
            </a:pPr>
            <a:r>
              <a:rPr lang="pt-BR" sz="2200" noProof="0" dirty="0" smtClean="0"/>
              <a:t>Rom. 6.17 - “tendo sido servos do pecado”</a:t>
            </a:r>
          </a:p>
          <a:p>
            <a:pPr marL="357188" indent="-357188">
              <a:buFont typeface="Wingdings" pitchFamily="2" charset="2"/>
              <a:buChar char="ü"/>
            </a:pPr>
            <a:r>
              <a:rPr lang="pt-BR" sz="2200" noProof="0" dirty="0" smtClean="0"/>
              <a:t>Rom. 6.18 - “libertados do pecado”</a:t>
            </a:r>
          </a:p>
          <a:p>
            <a:pPr marL="357188" indent="-357188">
              <a:buFont typeface="Wingdings" pitchFamily="2" charset="2"/>
              <a:buChar char="ü"/>
            </a:pPr>
            <a:r>
              <a:rPr lang="pt-BR" sz="2200" noProof="0" dirty="0" smtClean="0"/>
              <a:t>Rom. 6.20 - “éreis servos do pecado”</a:t>
            </a:r>
          </a:p>
          <a:p>
            <a:pPr marL="357188" indent="-357188">
              <a:buFont typeface="Wingdings" pitchFamily="2" charset="2"/>
              <a:buChar char="ü"/>
            </a:pPr>
            <a:r>
              <a:rPr lang="pt-BR" sz="2200" noProof="0" dirty="0" smtClean="0"/>
              <a:t>Rom. 6.22 - “libertados do pecado” </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dissolv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OBJEÇÃO:</a:t>
            </a:r>
            <a:br>
              <a:rPr lang="pt-BR" noProof="0" dirty="0" smtClean="0"/>
            </a:br>
            <a:r>
              <a:rPr lang="pt-BR" noProof="0" dirty="0" smtClean="0"/>
              <a:t>É licença para pecar!</a:t>
            </a:r>
            <a:endParaRPr lang="pt-BR" noProof="0" dirty="0"/>
          </a:p>
        </p:txBody>
      </p:sp>
      <p:sp>
        <p:nvSpPr>
          <p:cNvPr id="3" name="Content Placeholder 2"/>
          <p:cNvSpPr>
            <a:spLocks noGrp="1"/>
          </p:cNvSpPr>
          <p:nvPr>
            <p:ph idx="1"/>
          </p:nvPr>
        </p:nvSpPr>
        <p:spPr/>
        <p:txBody>
          <a:bodyPr>
            <a:noAutofit/>
          </a:bodyPr>
          <a:lstStyle/>
          <a:p>
            <a:pPr marL="0" indent="0">
              <a:buNone/>
            </a:pPr>
            <a:r>
              <a:rPr lang="pt-BR" noProof="0" dirty="0" smtClean="0"/>
              <a:t>Há varias razões porque esta acusação não é </a:t>
            </a:r>
            <a:r>
              <a:rPr lang="pt-BR" dirty="0" smtClean="0"/>
              <a:t>valida :</a:t>
            </a:r>
            <a:endParaRPr lang="pt-BR" noProof="0" dirty="0" smtClean="0"/>
          </a:p>
          <a:p>
            <a:pPr marL="0" indent="0">
              <a:buNone/>
            </a:pPr>
            <a:endParaRPr lang="pt-BR" noProof="0" dirty="0" smtClean="0"/>
          </a:p>
          <a:p>
            <a:pPr marL="457200" indent="-457200">
              <a:buNone/>
            </a:pPr>
            <a:r>
              <a:rPr lang="pt-BR" noProof="0" dirty="0" smtClean="0"/>
              <a:t>4.	Recebemos uma nova natureza (Espírito) com a inclinação de fazer o certo.</a:t>
            </a:r>
          </a:p>
          <a:p>
            <a:pPr marL="0" indent="0">
              <a:buNone/>
            </a:pPr>
            <a:endParaRPr lang="pt-BR" noProof="0" dirty="0" smtClean="0"/>
          </a:p>
          <a:p>
            <a:pPr marL="0" indent="0" algn="ctr">
              <a:buNone/>
            </a:pPr>
            <a:r>
              <a:rPr lang="pt-BR" noProof="0" dirty="0" smtClean="0"/>
              <a:t>Romanos 8:5-11</a:t>
            </a:r>
            <a:endParaRPr lang="pt-BR" dirty="0" smtClean="0"/>
          </a:p>
          <a:p>
            <a:pPr marL="0" indent="0" algn="ctr">
              <a:buNone/>
            </a:pPr>
            <a:r>
              <a:rPr lang="pt-BR" noProof="0" dirty="0" smtClean="0"/>
              <a:t>“</a:t>
            </a:r>
            <a:r>
              <a:rPr lang="pt-BR" i="1" noProof="0" dirty="0" smtClean="0"/>
              <a:t>Porque os que são segundo a carne inclinam-se para as coisas da carne; mas os que são segundo o Espírito para as coisas do Espírito. 6 Porque a inclinação da carne é morte; mas a inclinação do Espírito é vida e paz. 7 Porquanto a inclinação da carne é inimizade contra Deus, pois não é sujeita à lei de Deus, nem, em verdade, o pode ser</a:t>
            </a:r>
            <a:r>
              <a:rPr lang="pt-BR" noProof="0" dirty="0" smtClean="0"/>
              <a:t>...”</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OBJEÇÃO:</a:t>
            </a:r>
            <a:br>
              <a:rPr lang="pt-BR" noProof="0" dirty="0" smtClean="0"/>
            </a:br>
            <a:r>
              <a:rPr lang="pt-BR" noProof="0" dirty="0" smtClean="0"/>
              <a:t>É licença para pecar!</a:t>
            </a:r>
            <a:endParaRPr lang="pt-BR" noProof="0" dirty="0"/>
          </a:p>
        </p:txBody>
      </p:sp>
      <p:sp>
        <p:nvSpPr>
          <p:cNvPr id="3" name="Content Placeholder 2"/>
          <p:cNvSpPr>
            <a:spLocks noGrp="1"/>
          </p:cNvSpPr>
          <p:nvPr>
            <p:ph idx="1"/>
          </p:nvPr>
        </p:nvSpPr>
        <p:spPr/>
        <p:txBody>
          <a:bodyPr>
            <a:noAutofit/>
          </a:bodyPr>
          <a:lstStyle/>
          <a:p>
            <a:pPr marL="0" indent="0">
              <a:buNone/>
            </a:pPr>
            <a:r>
              <a:rPr lang="pt-BR" noProof="0" dirty="0" smtClean="0"/>
              <a:t>Há varias razões porque esta acusação não é </a:t>
            </a:r>
            <a:r>
              <a:rPr lang="pt-BR" dirty="0" smtClean="0"/>
              <a:t>valida :</a:t>
            </a:r>
            <a:endParaRPr lang="pt-BR" noProof="0" dirty="0" smtClean="0"/>
          </a:p>
          <a:p>
            <a:pPr marL="0" indent="0">
              <a:buNone/>
            </a:pPr>
            <a:endParaRPr lang="pt-BR" noProof="0" dirty="0" smtClean="0"/>
          </a:p>
          <a:p>
            <a:pPr marL="457200" indent="-457200">
              <a:buNone/>
            </a:pPr>
            <a:r>
              <a:rPr lang="pt-BR" noProof="0" dirty="0" smtClean="0"/>
              <a:t>4.	Recebemos </a:t>
            </a:r>
            <a:r>
              <a:rPr lang="pt-BR" dirty="0" smtClean="0"/>
              <a:t>uma nova natureza (</a:t>
            </a:r>
            <a:r>
              <a:rPr lang="pt-BR" noProof="0" dirty="0" smtClean="0"/>
              <a:t>Espírito) com a inclinação de fazer o certo.</a:t>
            </a:r>
          </a:p>
          <a:p>
            <a:pPr marL="0" indent="0">
              <a:buNone/>
            </a:pPr>
            <a:endParaRPr lang="pt-BR" noProof="0" dirty="0" smtClean="0"/>
          </a:p>
          <a:p>
            <a:pPr marL="0" indent="0" algn="ctr">
              <a:buNone/>
            </a:pPr>
            <a:r>
              <a:rPr lang="pt-BR" noProof="0" dirty="0" smtClean="0"/>
              <a:t>Romanos 8:5-11</a:t>
            </a:r>
            <a:endParaRPr lang="pt-BR" dirty="0" smtClean="0"/>
          </a:p>
          <a:p>
            <a:pPr marL="0" indent="0" algn="ctr">
              <a:buNone/>
            </a:pPr>
            <a:r>
              <a:rPr lang="pt-BR" noProof="0" dirty="0" smtClean="0"/>
              <a:t>“...</a:t>
            </a:r>
            <a:r>
              <a:rPr lang="pt-BR" i="1" noProof="0" dirty="0" smtClean="0"/>
              <a:t>8 Portanto, os que estão na carne não podem agradar a Deus. 9 Vós, porém, não estais na carne, mas no Espírito, se é que o Espírito de Deus habita em vós. Mas, se alguém não tem o Espírito de Cristo, esse tal não é dele. 10 E, se Cristo está em vós, o corpo, na verdade, está morto por causa do pecado, mas o espírito vive por causa da justiça</a:t>
            </a:r>
            <a:r>
              <a:rPr lang="pt-BR" noProof="0" dirty="0" smtClean="0"/>
              <a:t>...”</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OBJEÇÃO:</a:t>
            </a:r>
            <a:br>
              <a:rPr lang="pt-BR" noProof="0" dirty="0" smtClean="0"/>
            </a:br>
            <a:r>
              <a:rPr lang="pt-BR" noProof="0" dirty="0" smtClean="0"/>
              <a:t>É licença para pecar!</a:t>
            </a:r>
            <a:endParaRPr lang="pt-BR" noProof="0" dirty="0"/>
          </a:p>
        </p:txBody>
      </p:sp>
      <p:sp>
        <p:nvSpPr>
          <p:cNvPr id="3" name="Content Placeholder 2"/>
          <p:cNvSpPr>
            <a:spLocks noGrp="1"/>
          </p:cNvSpPr>
          <p:nvPr>
            <p:ph idx="1"/>
          </p:nvPr>
        </p:nvSpPr>
        <p:spPr/>
        <p:txBody>
          <a:bodyPr>
            <a:noAutofit/>
          </a:bodyPr>
          <a:lstStyle/>
          <a:p>
            <a:pPr marL="0" indent="0">
              <a:buNone/>
            </a:pPr>
            <a:r>
              <a:rPr lang="pt-BR" noProof="0" dirty="0" smtClean="0"/>
              <a:t>Há varias razões porque esta acusação não é </a:t>
            </a:r>
            <a:r>
              <a:rPr lang="pt-BR" dirty="0" smtClean="0"/>
              <a:t>valida :</a:t>
            </a:r>
            <a:endParaRPr lang="pt-BR" noProof="0" dirty="0" smtClean="0"/>
          </a:p>
          <a:p>
            <a:pPr marL="0" indent="0">
              <a:buNone/>
            </a:pPr>
            <a:endParaRPr lang="pt-BR" noProof="0" dirty="0" smtClean="0"/>
          </a:p>
          <a:p>
            <a:pPr marL="457200" indent="-457200">
              <a:buNone/>
            </a:pPr>
            <a:r>
              <a:rPr lang="pt-BR" noProof="0" dirty="0" smtClean="0"/>
              <a:t>4.	Recebemos </a:t>
            </a:r>
            <a:r>
              <a:rPr lang="pt-BR" dirty="0" smtClean="0"/>
              <a:t>uma nova natureza (</a:t>
            </a:r>
            <a:r>
              <a:rPr lang="pt-BR" noProof="0" dirty="0" smtClean="0"/>
              <a:t>Espírito) com a inclinação de fazer o certo.</a:t>
            </a:r>
          </a:p>
          <a:p>
            <a:pPr marL="0" indent="0">
              <a:buNone/>
            </a:pPr>
            <a:endParaRPr lang="pt-BR" noProof="0" dirty="0" smtClean="0"/>
          </a:p>
          <a:p>
            <a:pPr marL="0" indent="0" algn="ctr">
              <a:buNone/>
            </a:pPr>
            <a:r>
              <a:rPr lang="pt-BR" noProof="0" dirty="0" smtClean="0"/>
              <a:t>Romanos 8:5-11</a:t>
            </a:r>
            <a:endParaRPr lang="pt-BR" dirty="0" smtClean="0"/>
          </a:p>
          <a:p>
            <a:pPr marL="0" indent="0" algn="ctr">
              <a:buNone/>
            </a:pPr>
            <a:r>
              <a:rPr lang="pt-BR" noProof="0" dirty="0" smtClean="0"/>
              <a:t>“...</a:t>
            </a:r>
            <a:r>
              <a:rPr lang="pt-BR" i="1" noProof="0" dirty="0" smtClean="0"/>
              <a:t>11 E, se o Espírito daquele que dentre os mortos ressuscitou a Jesus habita em vós, aquele que dentre os mortos ressuscitou a Cristo também vivificará os vossos corpos mortais, pelo seu Espírito que em vós habita</a:t>
            </a:r>
            <a:r>
              <a:rPr lang="pt-BR" noProof="0" dirty="0" smtClean="0"/>
              <a:t>.”</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OBJEÇÃO:</a:t>
            </a:r>
            <a:br>
              <a:rPr lang="pt-BR" noProof="0" dirty="0" smtClean="0"/>
            </a:br>
            <a:r>
              <a:rPr lang="pt-BR" noProof="0" dirty="0" smtClean="0"/>
              <a:t>É licença para pecar!</a:t>
            </a:r>
            <a:endParaRPr lang="pt-BR" noProof="0" dirty="0"/>
          </a:p>
        </p:txBody>
      </p:sp>
      <p:sp>
        <p:nvSpPr>
          <p:cNvPr id="3" name="Content Placeholder 2"/>
          <p:cNvSpPr>
            <a:spLocks noGrp="1"/>
          </p:cNvSpPr>
          <p:nvPr>
            <p:ph idx="1"/>
          </p:nvPr>
        </p:nvSpPr>
        <p:spPr/>
        <p:txBody>
          <a:bodyPr>
            <a:noAutofit/>
          </a:bodyPr>
          <a:lstStyle/>
          <a:p>
            <a:pPr marL="0" indent="0">
              <a:buNone/>
            </a:pPr>
            <a:r>
              <a:rPr lang="pt-BR" noProof="0" dirty="0" smtClean="0"/>
              <a:t>Há varias razões porque esta acusação não é </a:t>
            </a:r>
            <a:r>
              <a:rPr lang="pt-BR" dirty="0" smtClean="0"/>
              <a:t>valida :</a:t>
            </a:r>
            <a:endParaRPr lang="pt-BR" noProof="0" dirty="0" smtClean="0"/>
          </a:p>
          <a:p>
            <a:pPr marL="0" indent="0">
              <a:buNone/>
            </a:pPr>
            <a:endParaRPr lang="pt-BR" noProof="0" dirty="0" smtClean="0"/>
          </a:p>
          <a:p>
            <a:pPr marL="457200" indent="-457200">
              <a:buNone/>
            </a:pPr>
            <a:r>
              <a:rPr lang="pt-BR" noProof="0" dirty="0" smtClean="0"/>
              <a:t>5.	Como novas criaturas, temos Deus (Pai, Filho, Espírito Santo) vivendo em nós.</a:t>
            </a:r>
          </a:p>
          <a:p>
            <a:pPr marL="457200" indent="-457200">
              <a:buFont typeface="+mj-lt"/>
              <a:buAutoNum type="arabicPeriod" startAt="4"/>
            </a:pPr>
            <a:endParaRPr lang="pt-BR" sz="900" noProof="0" dirty="0" smtClean="0"/>
          </a:p>
          <a:p>
            <a:pPr marL="0" indent="0" algn="ctr">
              <a:buNone/>
            </a:pPr>
            <a:r>
              <a:rPr lang="pt-BR" noProof="0" dirty="0" smtClean="0"/>
              <a:t>João 14:23</a:t>
            </a:r>
            <a:endParaRPr lang="pt-BR" dirty="0" smtClean="0"/>
          </a:p>
          <a:p>
            <a:pPr marL="0" indent="0" algn="ctr">
              <a:buNone/>
            </a:pPr>
            <a:r>
              <a:rPr lang="pt-BR" noProof="0" dirty="0" smtClean="0"/>
              <a:t>“</a:t>
            </a:r>
            <a:r>
              <a:rPr lang="pt-BR" i="1" noProof="0" dirty="0" smtClean="0"/>
              <a:t>Jesus respondeu, e disse-lhe: Se alguém me ama, guardará a minha palavra, e meu Pai o amará, e viremos para ele, </a:t>
            </a:r>
            <a:r>
              <a:rPr lang="pt-BR" i="1" u="sng" noProof="0" dirty="0" smtClean="0"/>
              <a:t>e faremos nele morada</a:t>
            </a:r>
            <a:r>
              <a:rPr lang="pt-BR" noProof="0" dirty="0" smtClean="0"/>
              <a:t>.”</a:t>
            </a:r>
          </a:p>
          <a:p>
            <a:pPr marL="0" indent="0" algn="ctr">
              <a:buNone/>
            </a:pPr>
            <a:endParaRPr lang="pt-BR" sz="900" noProof="0" dirty="0" smtClean="0"/>
          </a:p>
          <a:p>
            <a:pPr marL="0" indent="0" algn="ctr">
              <a:buNone/>
            </a:pPr>
            <a:r>
              <a:rPr lang="pt-BR" noProof="0" dirty="0" smtClean="0"/>
              <a:t>1 Coríntios 3:16</a:t>
            </a:r>
          </a:p>
          <a:p>
            <a:pPr marL="0" indent="0" algn="ctr">
              <a:buNone/>
            </a:pPr>
            <a:r>
              <a:rPr lang="pt-BR" noProof="0" dirty="0" smtClean="0"/>
              <a:t>“</a:t>
            </a:r>
            <a:r>
              <a:rPr lang="pt-BR" i="1" noProof="0" dirty="0" smtClean="0"/>
              <a:t>Não sabeis vós que sois o templo de Deus e que </a:t>
            </a:r>
            <a:r>
              <a:rPr lang="pt-BR" i="1" u="sng" noProof="0" dirty="0" smtClean="0"/>
              <a:t>o Espírito de Deus habita em vós</a:t>
            </a:r>
            <a:r>
              <a:rPr lang="pt-BR" i="1" noProof="0" dirty="0" smtClean="0"/>
              <a:t>?</a:t>
            </a:r>
            <a:r>
              <a:rPr lang="pt-BR" noProof="0" dirty="0" smtClean="0"/>
              <a:t>” </a:t>
            </a:r>
          </a:p>
          <a:p>
            <a:pPr marL="0" indent="0">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OBJEÇÃO:</a:t>
            </a:r>
            <a:br>
              <a:rPr lang="pt-BR" noProof="0" dirty="0" smtClean="0"/>
            </a:br>
            <a:r>
              <a:rPr lang="pt-BR" noProof="0" dirty="0" smtClean="0"/>
              <a:t>É licença para pecar!</a:t>
            </a:r>
            <a:endParaRPr lang="pt-BR" noProof="0" dirty="0"/>
          </a:p>
        </p:txBody>
      </p:sp>
      <p:sp>
        <p:nvSpPr>
          <p:cNvPr id="3" name="Content Placeholder 2"/>
          <p:cNvSpPr>
            <a:spLocks noGrp="1"/>
          </p:cNvSpPr>
          <p:nvPr>
            <p:ph idx="1"/>
          </p:nvPr>
        </p:nvSpPr>
        <p:spPr/>
        <p:txBody>
          <a:bodyPr>
            <a:noAutofit/>
          </a:bodyPr>
          <a:lstStyle/>
          <a:p>
            <a:pPr marL="0" indent="0">
              <a:buNone/>
            </a:pPr>
            <a:r>
              <a:rPr lang="pt-BR" noProof="0" dirty="0" smtClean="0"/>
              <a:t>Há varias razões porque esta acusação não é </a:t>
            </a:r>
            <a:r>
              <a:rPr lang="pt-BR" dirty="0" smtClean="0"/>
              <a:t>valida :</a:t>
            </a:r>
            <a:endParaRPr lang="pt-BR" noProof="0" dirty="0" smtClean="0"/>
          </a:p>
          <a:p>
            <a:pPr marL="0" indent="0">
              <a:buNone/>
            </a:pPr>
            <a:endParaRPr lang="pt-BR" noProof="0" dirty="0" smtClean="0"/>
          </a:p>
          <a:p>
            <a:pPr marL="457200" indent="-457200">
              <a:buNone/>
            </a:pPr>
            <a:r>
              <a:rPr lang="pt-BR" noProof="0" dirty="0" smtClean="0"/>
              <a:t>5.	Como novas criaturas, temos Deus (Pai, Filho, Espírito Santo) vivendo em nós.</a:t>
            </a:r>
          </a:p>
          <a:p>
            <a:pPr marL="457200" indent="-457200">
              <a:buFont typeface="+mj-lt"/>
              <a:buAutoNum type="arabicPeriod" startAt="4"/>
            </a:pPr>
            <a:endParaRPr lang="pt-BR" noProof="0" dirty="0" smtClean="0"/>
          </a:p>
          <a:p>
            <a:pPr marL="0" indent="0" algn="ctr">
              <a:buNone/>
            </a:pPr>
            <a:r>
              <a:rPr lang="pt-BR" noProof="0" dirty="0" smtClean="0"/>
              <a:t>1 Coríntios 6:19</a:t>
            </a:r>
            <a:endParaRPr lang="pt-BR" dirty="0" smtClean="0"/>
          </a:p>
          <a:p>
            <a:pPr marL="0" indent="0" algn="ctr">
              <a:buNone/>
            </a:pPr>
            <a:r>
              <a:rPr lang="pt-BR" noProof="0" dirty="0" smtClean="0"/>
              <a:t>“</a:t>
            </a:r>
            <a:r>
              <a:rPr lang="pt-BR" i="1" noProof="0" dirty="0" smtClean="0"/>
              <a:t>Ou não sabeis que o vosso corpo é o templo do Espírito Santo, </a:t>
            </a:r>
            <a:r>
              <a:rPr lang="pt-BR" i="1" u="sng" noProof="0" dirty="0" smtClean="0"/>
              <a:t>que habita em vós</a:t>
            </a:r>
            <a:r>
              <a:rPr lang="pt-BR" i="1" noProof="0" dirty="0" smtClean="0"/>
              <a:t>, proveniente de Deus, e que não sois de vós mesmos?</a:t>
            </a:r>
            <a:r>
              <a:rPr lang="pt-BR" noProof="0" dirty="0" smtClean="0"/>
              <a:t>”</a:t>
            </a:r>
          </a:p>
          <a:p>
            <a:pPr marL="0" indent="0">
              <a:buNone/>
            </a:pPr>
            <a:r>
              <a:rPr lang="pt-BR" noProof="0" dirty="0" smtClean="0"/>
              <a:t> </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OBJEÇÃO:</a:t>
            </a:r>
            <a:br>
              <a:rPr lang="pt-BR" noProof="0" dirty="0" smtClean="0"/>
            </a:br>
            <a:r>
              <a:rPr lang="pt-BR" noProof="0" dirty="0" smtClean="0"/>
              <a:t>É licença para pecar!</a:t>
            </a:r>
            <a:endParaRPr lang="pt-BR" noProof="0" dirty="0"/>
          </a:p>
        </p:txBody>
      </p:sp>
      <p:sp>
        <p:nvSpPr>
          <p:cNvPr id="3" name="Content Placeholder 2"/>
          <p:cNvSpPr>
            <a:spLocks noGrp="1"/>
          </p:cNvSpPr>
          <p:nvPr>
            <p:ph idx="1"/>
          </p:nvPr>
        </p:nvSpPr>
        <p:spPr/>
        <p:txBody>
          <a:bodyPr>
            <a:noAutofit/>
          </a:bodyPr>
          <a:lstStyle/>
          <a:p>
            <a:pPr marL="0" indent="0">
              <a:buNone/>
            </a:pPr>
            <a:r>
              <a:rPr lang="pt-BR" noProof="0" dirty="0" smtClean="0"/>
              <a:t>Há varias razões porque esta acusação não é </a:t>
            </a:r>
            <a:r>
              <a:rPr lang="pt-BR" dirty="0" smtClean="0"/>
              <a:t>valida :</a:t>
            </a:r>
            <a:endParaRPr lang="pt-BR" noProof="0" dirty="0" smtClean="0"/>
          </a:p>
          <a:p>
            <a:pPr marL="0" indent="0">
              <a:buNone/>
            </a:pPr>
            <a:endParaRPr lang="pt-BR" noProof="0" dirty="0" smtClean="0"/>
          </a:p>
          <a:p>
            <a:pPr marL="457200" indent="-457200">
              <a:buNone/>
            </a:pPr>
            <a:r>
              <a:rPr lang="pt-BR" noProof="0" dirty="0" smtClean="0"/>
              <a:t>5.	Como novas criaturas, temos Deus (Pai, Filho, Espírito Santo) vivendo em nós.</a:t>
            </a:r>
          </a:p>
          <a:p>
            <a:pPr marL="457200" indent="-457200">
              <a:buFont typeface="+mj-lt"/>
              <a:buAutoNum type="arabicPeriod" startAt="4"/>
            </a:pPr>
            <a:endParaRPr lang="pt-BR" noProof="0" dirty="0" smtClean="0"/>
          </a:p>
          <a:p>
            <a:pPr marL="0" indent="0" algn="ctr">
              <a:buNone/>
            </a:pPr>
            <a:r>
              <a:rPr lang="pt-BR" noProof="0" dirty="0" smtClean="0"/>
              <a:t>João 14:16-17</a:t>
            </a:r>
            <a:endParaRPr lang="pt-BR" dirty="0" smtClean="0"/>
          </a:p>
          <a:p>
            <a:pPr marL="0" indent="0" algn="ctr">
              <a:buNone/>
            </a:pPr>
            <a:r>
              <a:rPr lang="pt-BR" noProof="0" dirty="0" smtClean="0"/>
              <a:t>“</a:t>
            </a:r>
            <a:r>
              <a:rPr lang="pt-BR" i="1" noProof="0" dirty="0" smtClean="0"/>
              <a:t>E eu rogarei ao Pai, e ele vos dará outro Consolador, </a:t>
            </a:r>
            <a:r>
              <a:rPr lang="pt-BR" i="1" u="sng" noProof="0" dirty="0" smtClean="0"/>
              <a:t>para que fique convosco para sempre</a:t>
            </a:r>
            <a:r>
              <a:rPr lang="pt-BR" i="1" noProof="0" dirty="0" smtClean="0"/>
              <a:t>;  O Espírito de verdade, que o mundo não pode receber, porque não o vê nem o conhece; mas vós o conheceis, porque habita convosco, </a:t>
            </a:r>
            <a:r>
              <a:rPr lang="pt-BR" i="1" u="sng" noProof="0" dirty="0" smtClean="0"/>
              <a:t>e estará em vós</a:t>
            </a:r>
            <a:r>
              <a:rPr lang="pt-BR" noProof="0" dirty="0" smtClean="0"/>
              <a:t>.” </a:t>
            </a:r>
          </a:p>
          <a:p>
            <a:pPr marL="0" indent="0">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OBJEÇÃO:</a:t>
            </a:r>
            <a:br>
              <a:rPr lang="pt-BR" noProof="0" dirty="0" smtClean="0"/>
            </a:br>
            <a:r>
              <a:rPr lang="pt-BR" noProof="0" dirty="0" smtClean="0"/>
              <a:t>É licença para pecar!</a:t>
            </a:r>
            <a:endParaRPr lang="pt-BR" noProof="0" dirty="0"/>
          </a:p>
        </p:txBody>
      </p:sp>
      <p:sp>
        <p:nvSpPr>
          <p:cNvPr id="3" name="Content Placeholder 2"/>
          <p:cNvSpPr>
            <a:spLocks noGrp="1"/>
          </p:cNvSpPr>
          <p:nvPr>
            <p:ph idx="1"/>
          </p:nvPr>
        </p:nvSpPr>
        <p:spPr/>
        <p:txBody>
          <a:bodyPr>
            <a:noAutofit/>
          </a:bodyPr>
          <a:lstStyle/>
          <a:p>
            <a:pPr marL="0" indent="0">
              <a:buNone/>
            </a:pPr>
            <a:r>
              <a:rPr lang="pt-BR" noProof="0" dirty="0" smtClean="0"/>
              <a:t>Há varias razões porque esta acusação não é </a:t>
            </a:r>
            <a:r>
              <a:rPr lang="pt-BR" dirty="0" smtClean="0"/>
              <a:t>valida :</a:t>
            </a:r>
            <a:endParaRPr lang="pt-BR" noProof="0" dirty="0" smtClean="0"/>
          </a:p>
          <a:p>
            <a:pPr marL="0" indent="0">
              <a:buNone/>
            </a:pPr>
            <a:endParaRPr lang="pt-BR" noProof="0" dirty="0" smtClean="0"/>
          </a:p>
          <a:p>
            <a:pPr marL="457200" indent="-457200">
              <a:buNone/>
            </a:pPr>
            <a:r>
              <a:rPr lang="pt-BR" noProof="0" dirty="0" smtClean="0"/>
              <a:t>6.	A Bíblia ensina que a pessoa salva não continua no pecado.</a:t>
            </a:r>
          </a:p>
          <a:p>
            <a:pPr marL="0" indent="0">
              <a:buNone/>
            </a:pPr>
            <a:endParaRPr lang="pt-BR" noProof="0" dirty="0" smtClean="0"/>
          </a:p>
          <a:p>
            <a:pPr marL="0" indent="0" algn="ctr">
              <a:buNone/>
            </a:pPr>
            <a:r>
              <a:rPr lang="pt-BR" noProof="0" dirty="0" smtClean="0"/>
              <a:t>1 João 3:9</a:t>
            </a:r>
            <a:endParaRPr lang="pt-BR" dirty="0" smtClean="0"/>
          </a:p>
          <a:p>
            <a:pPr marL="0" indent="0" algn="ctr">
              <a:buNone/>
            </a:pPr>
            <a:r>
              <a:rPr lang="pt-BR" noProof="0" dirty="0" smtClean="0"/>
              <a:t>“</a:t>
            </a:r>
            <a:r>
              <a:rPr lang="pt-BR" i="1" noProof="0" dirty="0" smtClean="0"/>
              <a:t>Qualquer que é nascido de Deus não comete pecado; porque a sua semente permanece nele; e não pode pecar, porque é nascido de Deus</a:t>
            </a:r>
            <a:r>
              <a:rPr lang="pt-BR" noProof="0" dirty="0" smtClean="0"/>
              <a:t>”.</a:t>
            </a:r>
          </a:p>
          <a:p>
            <a:pPr marL="0" indent="0">
              <a:buNone/>
            </a:pPr>
            <a:endParaRPr lang="pt-BR" noProof="0" dirty="0" smtClean="0"/>
          </a:p>
          <a:p>
            <a:pPr marL="0" indent="0">
              <a:buNone/>
            </a:pPr>
            <a:r>
              <a:rPr lang="pt-BR" noProof="0" dirty="0" smtClean="0"/>
              <a:t>A palavra traduzida “comete” no grego significa uma ação continua, como um estilo de vida. </a:t>
            </a:r>
          </a:p>
          <a:p>
            <a:pPr marL="0" indent="0">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OS VERSÍCULOS</a:t>
            </a:r>
            <a:endParaRPr lang="pt-BR" noProof="0" dirty="0"/>
          </a:p>
        </p:txBody>
      </p:sp>
      <p:sp>
        <p:nvSpPr>
          <p:cNvPr id="3" name="Content Placeholder 2"/>
          <p:cNvSpPr>
            <a:spLocks noGrp="1"/>
          </p:cNvSpPr>
          <p:nvPr>
            <p:ph idx="1"/>
          </p:nvPr>
        </p:nvSpPr>
        <p:spPr>
          <a:xfrm>
            <a:off x="457200" y="1268760"/>
            <a:ext cx="8229600" cy="4525963"/>
          </a:xfrm>
        </p:spPr>
        <p:txBody>
          <a:bodyPr>
            <a:noAutofit/>
          </a:bodyPr>
          <a:lstStyle/>
          <a:p>
            <a:pPr marL="0" indent="0">
              <a:buNone/>
            </a:pPr>
            <a:r>
              <a:rPr lang="pt-BR" noProof="0" dirty="0" smtClean="0"/>
              <a:t>Há versículos utilizados para ambos os lados do argumento. Há versículos que parecem dizer que você </a:t>
            </a:r>
            <a:r>
              <a:rPr lang="pt-BR" u="sng" noProof="0" dirty="0" smtClean="0"/>
              <a:t>não pode</a:t>
            </a:r>
            <a:r>
              <a:rPr lang="pt-BR" noProof="0" dirty="0" smtClean="0"/>
              <a:t> perder a sua salvação.  Também têm versículos que parecem sugerir que é </a:t>
            </a:r>
            <a:r>
              <a:rPr lang="pt-BR" u="sng" noProof="0" dirty="0" smtClean="0"/>
              <a:t>possível perder </a:t>
            </a:r>
            <a:r>
              <a:rPr lang="pt-BR" noProof="0" dirty="0" smtClean="0"/>
              <a:t>a sua salvação. </a:t>
            </a:r>
          </a:p>
          <a:p>
            <a:pPr marL="0" indent="0">
              <a:buNone/>
            </a:pPr>
            <a:endParaRPr lang="pt-BR" sz="1800" noProof="0" dirty="0" smtClean="0"/>
          </a:p>
          <a:p>
            <a:pPr marL="357188" indent="-357188" algn="ctr">
              <a:buNone/>
            </a:pPr>
            <a:r>
              <a:rPr lang="pt-BR" noProof="0" dirty="0" smtClean="0"/>
              <a:t>Há duas possibilidades para resolver esta situação:</a:t>
            </a:r>
          </a:p>
          <a:p>
            <a:pPr marL="357188" indent="-357188" algn="ctr">
              <a:buNone/>
            </a:pPr>
            <a:endParaRPr lang="pt-BR" sz="1400" noProof="0" dirty="0" smtClean="0"/>
          </a:p>
          <a:p>
            <a:pPr marL="457200" indent="-457200">
              <a:buAutoNum type="arabicParenR"/>
            </a:pPr>
            <a:r>
              <a:rPr lang="pt-BR" noProof="0" dirty="0" smtClean="0"/>
              <a:t>Contradição: Mas se há versículos utilizados para apoiar ambos os lados, isso não seria uma contradição? </a:t>
            </a:r>
          </a:p>
          <a:p>
            <a:pPr marL="457200" indent="-457200">
              <a:buAutoNum type="arabicParenR"/>
            </a:pPr>
            <a:endParaRPr lang="pt-BR" sz="1600" noProof="0" dirty="0" smtClean="0"/>
          </a:p>
          <a:p>
            <a:pPr marL="457200" indent="-457200">
              <a:buNone/>
            </a:pPr>
            <a:r>
              <a:rPr lang="pt-BR" noProof="0" dirty="0" smtClean="0"/>
              <a:t>	Claro que não. Não pode haver nenhuma contradição na Palavra inspirada de Deus.</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lvl="3" indent="-1600200" algn="ctr">
              <a:buNone/>
            </a:pPr>
            <a:r>
              <a:rPr lang="pt-BR" noProof="0" dirty="0" smtClean="0"/>
              <a:t>Cristo morreu como nosso substituto.</a:t>
            </a:r>
          </a:p>
          <a:p>
            <a:pPr lvl="3" indent="-1600200" algn="ctr">
              <a:buNone/>
            </a:pPr>
            <a:endParaRPr lang="pt-BR" noProof="0" dirty="0" smtClean="0"/>
          </a:p>
          <a:p>
            <a:pPr marL="0" indent="0" algn="ctr">
              <a:buNone/>
            </a:pPr>
            <a:r>
              <a:rPr lang="pt-BR" noProof="0" dirty="0" smtClean="0"/>
              <a:t>Romanos 5:8-9</a:t>
            </a:r>
            <a:endParaRPr lang="pt-BR" dirty="0" smtClean="0"/>
          </a:p>
          <a:p>
            <a:pPr marL="0" indent="0" algn="ctr">
              <a:buNone/>
            </a:pPr>
            <a:r>
              <a:rPr lang="pt-BR" noProof="0" dirty="0" smtClean="0"/>
              <a:t>“</a:t>
            </a:r>
            <a:r>
              <a:rPr lang="pt-BR" i="1" noProof="0" dirty="0" smtClean="0"/>
              <a:t>Deus prova o seu amor para conosco, em que </a:t>
            </a:r>
            <a:r>
              <a:rPr lang="pt-BR" i="1" u="sng" noProof="0" dirty="0" smtClean="0"/>
              <a:t>Cristo morreu por nós</a:t>
            </a:r>
            <a:r>
              <a:rPr lang="pt-BR" i="1" noProof="0" dirty="0" smtClean="0"/>
              <a:t>, sendo nós ainda pecadores.</a:t>
            </a:r>
            <a:r>
              <a:rPr lang="pt-BR" sz="1800" i="1" baseline="30000" noProof="0" dirty="0" smtClean="0"/>
              <a:t> </a:t>
            </a:r>
            <a:r>
              <a:rPr lang="pt-BR" sz="1800" i="1" noProof="0" dirty="0" smtClean="0"/>
              <a:t> </a:t>
            </a:r>
            <a:r>
              <a:rPr lang="pt-BR" i="1" noProof="0" dirty="0" smtClean="0"/>
              <a:t>Logo muito mais agora, tendo sido justificados pelo seu sangue, seremos por ele salvos da ira</a:t>
            </a:r>
            <a:r>
              <a:rPr lang="pt-BR" noProof="0" dirty="0" smtClean="0"/>
              <a:t>.”</a:t>
            </a:r>
          </a:p>
          <a:p>
            <a:pPr marL="0" indent="0">
              <a:buNone/>
            </a:pPr>
            <a:endParaRPr lang="pt-BR" noProof="0" dirty="0" smtClean="0"/>
          </a:p>
          <a:p>
            <a:pPr marL="0" indent="0">
              <a:buNone/>
            </a:pPr>
            <a:r>
              <a:rPr lang="pt-BR" noProof="0" dirty="0" smtClean="0"/>
              <a:t>Cristo morreu como um substituto, em nosso lugar. Ele tomou todos os pecados da humanidade sobre si, e recebeu a condenação do pecado em nosso lugar.   </a:t>
            </a:r>
          </a:p>
        </p:txBody>
      </p:sp>
      <p:pic>
        <p:nvPicPr>
          <p:cNvPr id="6" name="Picture 5" descr="Subsitute.png"/>
          <p:cNvPicPr/>
          <p:nvPr/>
        </p:nvPicPr>
        <p:blipFill>
          <a:blip r:embed="rId2" cstate="print"/>
          <a:stretch>
            <a:fillRect/>
          </a:stretch>
        </p:blipFill>
        <p:spPr>
          <a:xfrm>
            <a:off x="7668344" y="1628800"/>
            <a:ext cx="961683" cy="917819"/>
          </a:xfrm>
          <a:prstGeom prst="rect">
            <a:avLst/>
          </a:prstGeom>
          <a:ln w="63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OS VERSÍCULOS</a:t>
            </a:r>
            <a:endParaRPr lang="pt-BR" noProof="0" dirty="0"/>
          </a:p>
        </p:txBody>
      </p:sp>
      <p:sp>
        <p:nvSpPr>
          <p:cNvPr id="3" name="Content Placeholder 2"/>
          <p:cNvSpPr>
            <a:spLocks noGrp="1"/>
          </p:cNvSpPr>
          <p:nvPr>
            <p:ph idx="1"/>
          </p:nvPr>
        </p:nvSpPr>
        <p:spPr>
          <a:xfrm>
            <a:off x="457200" y="1268760"/>
            <a:ext cx="8229600" cy="4525963"/>
          </a:xfrm>
        </p:spPr>
        <p:txBody>
          <a:bodyPr>
            <a:noAutofit/>
          </a:bodyPr>
          <a:lstStyle/>
          <a:p>
            <a:pPr marL="0" indent="0">
              <a:buNone/>
            </a:pPr>
            <a:r>
              <a:rPr lang="pt-BR" noProof="0" dirty="0" smtClean="0"/>
              <a:t>Há versículos utilizados para ambos os lados do argumento. Há versículos que parecem dizer que você </a:t>
            </a:r>
            <a:r>
              <a:rPr lang="pt-BR" u="sng" noProof="0" dirty="0" smtClean="0"/>
              <a:t>não pode</a:t>
            </a:r>
            <a:r>
              <a:rPr lang="pt-BR" noProof="0" dirty="0" smtClean="0"/>
              <a:t> perder a sua salvação.  Também têm versículos que parecem sugerir que é </a:t>
            </a:r>
            <a:r>
              <a:rPr lang="pt-BR" u="sng" noProof="0" dirty="0" smtClean="0"/>
              <a:t>possível perder </a:t>
            </a:r>
            <a:r>
              <a:rPr lang="pt-BR" noProof="0" dirty="0" smtClean="0"/>
              <a:t>a sua salvação. </a:t>
            </a:r>
          </a:p>
          <a:p>
            <a:pPr marL="0" indent="0">
              <a:buNone/>
            </a:pPr>
            <a:endParaRPr lang="pt-BR" sz="1800" noProof="0" dirty="0" smtClean="0"/>
          </a:p>
          <a:p>
            <a:pPr marL="357188" indent="-357188" algn="ctr">
              <a:buNone/>
            </a:pPr>
            <a:r>
              <a:rPr lang="pt-BR" noProof="0" dirty="0" smtClean="0"/>
              <a:t>Há duas possibilidades para resolver esta situação:</a:t>
            </a:r>
          </a:p>
          <a:p>
            <a:pPr marL="357188" indent="-357188" algn="ctr">
              <a:buNone/>
            </a:pPr>
            <a:endParaRPr lang="pt-BR" sz="1400" noProof="0" dirty="0" smtClean="0"/>
          </a:p>
          <a:p>
            <a:pPr marL="357188" indent="-357188">
              <a:buNone/>
            </a:pPr>
            <a:r>
              <a:rPr lang="pt-BR" noProof="0" dirty="0" smtClean="0"/>
              <a:t>2) 	</a:t>
            </a:r>
            <a:r>
              <a:rPr lang="pt-BR" noProof="0" dirty="0" err="1" smtClean="0"/>
              <a:t>Mal-entendimento</a:t>
            </a:r>
            <a:r>
              <a:rPr lang="pt-BR" noProof="0" dirty="0" smtClean="0"/>
              <a:t>: Então, só pode ser o nosso mal-entendimento da Palavra de Deus. Isso pode ser por causa duma leitura superficial, falta de estudar o assunto por completo, assim, deixando nosso próprio raciocínio ou a palavra duma outra pessoa dominar nossos pensamentos e não a Palavra de Deus.</a:t>
            </a:r>
          </a:p>
          <a:p>
            <a:pPr marL="0" indent="0">
              <a:buNone/>
            </a:pPr>
            <a:endParaRPr lang="pt-BR" noProof="0" dirty="0" smtClean="0"/>
          </a:p>
          <a:p>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OS VERSÍCULOS</a:t>
            </a:r>
            <a:endParaRPr lang="pt-BR" noProof="0" dirty="0"/>
          </a:p>
        </p:txBody>
      </p:sp>
      <p:sp>
        <p:nvSpPr>
          <p:cNvPr id="3" name="Content Placeholder 2"/>
          <p:cNvSpPr>
            <a:spLocks noGrp="1"/>
          </p:cNvSpPr>
          <p:nvPr>
            <p:ph idx="1"/>
          </p:nvPr>
        </p:nvSpPr>
        <p:spPr>
          <a:xfrm>
            <a:off x="457200" y="1268760"/>
            <a:ext cx="8229600" cy="4525963"/>
          </a:xfrm>
        </p:spPr>
        <p:txBody>
          <a:bodyPr>
            <a:noAutofit/>
          </a:bodyPr>
          <a:lstStyle/>
          <a:p>
            <a:pPr marL="0" indent="0">
              <a:buNone/>
            </a:pPr>
            <a:r>
              <a:rPr lang="pt-BR" noProof="0" dirty="0" smtClean="0"/>
              <a:t>Para aprender a verdade, temos que consultar “todo o conselho de Deus” (Atos 20:27). Devemos considerar os dois lados de qualquer assunto. </a:t>
            </a:r>
          </a:p>
          <a:p>
            <a:pPr marL="0" indent="0">
              <a:buNone/>
            </a:pPr>
            <a:endParaRPr lang="pt-BR" noProof="0" dirty="0" smtClean="0"/>
          </a:p>
          <a:p>
            <a:pPr marL="0" indent="0">
              <a:buNone/>
            </a:pPr>
            <a:r>
              <a:rPr lang="pt-BR" noProof="0" dirty="0" smtClean="0"/>
              <a:t>Devemos entender que o sentido das palavras muda de acordo com o contexto. Devemos estudar o sentido básico das palavras. Algumas palavras chaves são... </a:t>
            </a:r>
          </a:p>
          <a:p>
            <a:pPr marL="0" indent="0">
              <a:buNone/>
            </a:pPr>
            <a:endParaRPr lang="pt-BR" noProof="0" dirty="0" smtClean="0"/>
          </a:p>
          <a:p>
            <a:pPr marL="365125" indent="-365125">
              <a:buFont typeface="Wingdings" pitchFamily="2" charset="2"/>
              <a:buChar char="Ø"/>
            </a:pPr>
            <a:r>
              <a:rPr lang="pt-BR" i="1" noProof="0" dirty="0" smtClean="0"/>
              <a:t>Salvo / Salvação</a:t>
            </a:r>
            <a:r>
              <a:rPr lang="pt-BR" noProof="0" dirty="0" smtClean="0"/>
              <a:t>: Sentido básico é ser LIBERTADO. A Bíblia usa esta palavra em muitos sentidos: ser libertado da condenação do pecado, ser libertado de doença, ser libertado de perigo,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OS VERSÍCULOS</a:t>
            </a:r>
            <a:endParaRPr lang="pt-BR" noProof="0" dirty="0"/>
          </a:p>
        </p:txBody>
      </p:sp>
      <p:sp>
        <p:nvSpPr>
          <p:cNvPr id="3" name="Content Placeholder 2"/>
          <p:cNvSpPr>
            <a:spLocks noGrp="1"/>
          </p:cNvSpPr>
          <p:nvPr>
            <p:ph idx="1"/>
          </p:nvPr>
        </p:nvSpPr>
        <p:spPr>
          <a:xfrm>
            <a:off x="457200" y="1268760"/>
            <a:ext cx="8229600" cy="4525963"/>
          </a:xfrm>
        </p:spPr>
        <p:txBody>
          <a:bodyPr>
            <a:noAutofit/>
          </a:bodyPr>
          <a:lstStyle/>
          <a:p>
            <a:pPr marL="0" indent="0">
              <a:buNone/>
            </a:pPr>
            <a:r>
              <a:rPr lang="pt-BR" noProof="0" dirty="0" smtClean="0"/>
              <a:t>Para aprender a verdade, temos que consultar “todo o conselho de Deus” (Atos 20:27). Devemos considerar os dois lados de qualquer assunto. </a:t>
            </a:r>
          </a:p>
          <a:p>
            <a:pPr marL="0" indent="0">
              <a:buNone/>
            </a:pPr>
            <a:endParaRPr lang="pt-BR" noProof="0" dirty="0" smtClean="0"/>
          </a:p>
          <a:p>
            <a:pPr marL="0" indent="0">
              <a:buNone/>
            </a:pPr>
            <a:r>
              <a:rPr lang="pt-BR" noProof="0" dirty="0" smtClean="0"/>
              <a:t>Devemos entender que o sentido das palavras muda de acordo com o contexto. Devemos estudar o sentido básico das palavras. Algumas palavras chaves são... </a:t>
            </a:r>
          </a:p>
          <a:p>
            <a:pPr marL="0" indent="0">
              <a:buNone/>
            </a:pPr>
            <a:endParaRPr lang="pt-BR" noProof="0" dirty="0" smtClean="0"/>
          </a:p>
          <a:p>
            <a:pPr marL="365125" indent="-365125">
              <a:buFont typeface="Wingdings" pitchFamily="2" charset="2"/>
              <a:buChar char="Ø"/>
            </a:pPr>
            <a:r>
              <a:rPr lang="pt-BR" i="1" noProof="0" dirty="0" smtClean="0"/>
              <a:t>Morte</a:t>
            </a:r>
            <a:r>
              <a:rPr lang="pt-BR" noProof="0" dirty="0" smtClean="0"/>
              <a:t>: Basicamente significa separação. Há separação física quando a alma deixa o corpo na morte. Há separação espiritual quando somos de comunhão com Cristo. Há separação eterna de Deus no lago de fogo.</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OS VERSÍCULOS</a:t>
            </a:r>
            <a:endParaRPr lang="pt-BR" noProof="0" dirty="0"/>
          </a:p>
        </p:txBody>
      </p:sp>
      <p:sp>
        <p:nvSpPr>
          <p:cNvPr id="3" name="Content Placeholder 2"/>
          <p:cNvSpPr>
            <a:spLocks noGrp="1"/>
          </p:cNvSpPr>
          <p:nvPr>
            <p:ph idx="1"/>
          </p:nvPr>
        </p:nvSpPr>
        <p:spPr>
          <a:xfrm>
            <a:off x="457200" y="1268760"/>
            <a:ext cx="8229600" cy="4525963"/>
          </a:xfrm>
        </p:spPr>
        <p:txBody>
          <a:bodyPr>
            <a:noAutofit/>
          </a:bodyPr>
          <a:lstStyle/>
          <a:p>
            <a:pPr marL="0" indent="0">
              <a:buNone/>
            </a:pPr>
            <a:r>
              <a:rPr lang="pt-BR" noProof="0" dirty="0" smtClean="0"/>
              <a:t>Para aprender a verdade, temos que consultar “todo o conselho de Deus” (Atos 20:27). Devemos considerar os dois lados de qualquer assunto. </a:t>
            </a:r>
          </a:p>
          <a:p>
            <a:pPr marL="0" indent="0">
              <a:buNone/>
            </a:pPr>
            <a:endParaRPr lang="pt-BR" noProof="0" dirty="0" smtClean="0"/>
          </a:p>
          <a:p>
            <a:pPr marL="0" indent="0">
              <a:buNone/>
            </a:pPr>
            <a:r>
              <a:rPr lang="pt-BR" noProof="0" dirty="0" smtClean="0"/>
              <a:t>Devemos entender que o sentido das palavras muda de acordo com o contexto. Devemos estudar o sentido básico das palavras. Algumas palavras chaves são... </a:t>
            </a:r>
          </a:p>
          <a:p>
            <a:pPr marL="0" indent="0">
              <a:buNone/>
            </a:pPr>
            <a:endParaRPr lang="pt-BR" noProof="0" dirty="0" smtClean="0"/>
          </a:p>
          <a:p>
            <a:pPr marL="365125" indent="-365125">
              <a:buFont typeface="Wingdings" pitchFamily="2" charset="2"/>
              <a:buChar char="Ø"/>
            </a:pPr>
            <a:r>
              <a:rPr lang="pt-BR" i="1" noProof="0" dirty="0" smtClean="0"/>
              <a:t>Vida</a:t>
            </a:r>
            <a:r>
              <a:rPr lang="pt-BR" noProof="0" dirty="0" smtClean="0"/>
              <a:t>: Tem a ideia de união. Há a união física do corpo e alma. H</a:t>
            </a:r>
            <a:r>
              <a:rPr lang="pt-BR" dirty="0" smtClean="0"/>
              <a:t>á união eterna entre a pessoa salva e o Espírito Santo que habita dentro de nos. Há união espiritual quando temos comunhão com Deus.</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OS VERSÍCULOS</a:t>
            </a:r>
            <a:endParaRPr lang="pt-BR" noProof="0" dirty="0"/>
          </a:p>
        </p:txBody>
      </p:sp>
      <p:sp>
        <p:nvSpPr>
          <p:cNvPr id="3" name="Content Placeholder 2"/>
          <p:cNvSpPr>
            <a:spLocks noGrp="1"/>
          </p:cNvSpPr>
          <p:nvPr>
            <p:ph idx="1"/>
          </p:nvPr>
        </p:nvSpPr>
        <p:spPr>
          <a:xfrm>
            <a:off x="457200" y="1268760"/>
            <a:ext cx="8229600" cy="4525963"/>
          </a:xfrm>
        </p:spPr>
        <p:txBody>
          <a:bodyPr>
            <a:noAutofit/>
          </a:bodyPr>
          <a:lstStyle/>
          <a:p>
            <a:pPr marL="0" indent="0">
              <a:buNone/>
            </a:pPr>
            <a:r>
              <a:rPr lang="pt-BR" noProof="0" dirty="0" smtClean="0"/>
              <a:t>Devemos fazer nosso melhor e deixar a Bíblia nos ensinar. Não devemos apoiar nossas opiniões  baseadas em nossas observações, experiências, ou razão, mas no que a Bíblia diz.</a:t>
            </a:r>
          </a:p>
          <a:p>
            <a:pPr marL="0" indent="0">
              <a:buNone/>
            </a:pPr>
            <a:endParaRPr lang="pt-BR" noProof="0" dirty="0" smtClean="0"/>
          </a:p>
          <a:p>
            <a:pPr marL="0" indent="0">
              <a:buNone/>
            </a:pPr>
            <a:r>
              <a:rPr lang="pt-BR" noProof="0" dirty="0" smtClean="0"/>
              <a:t>Não podemos forçar nossa opinião sobre um trecho, mas deixar os trechos mais claros nos ensinar.</a:t>
            </a:r>
          </a:p>
          <a:p>
            <a:pPr marL="0" indent="0">
              <a:buNone/>
            </a:pPr>
            <a:endParaRPr lang="pt-BR" noProof="0" dirty="0" smtClean="0"/>
          </a:p>
          <a:p>
            <a:pPr marL="0" indent="0">
              <a:buNone/>
            </a:pPr>
            <a:r>
              <a:rPr lang="pt-BR" noProof="0" dirty="0" smtClean="0"/>
              <a:t>Temos que ser honestos com nós mesmos (minha mente está aberto para uma opinião diferente?), e com a Bíblia (estou entendendo este versículo de verdade?).</a:t>
            </a:r>
          </a:p>
          <a:p>
            <a:pPr marL="0" indent="0">
              <a:buNone/>
            </a:pPr>
            <a:r>
              <a:rPr lang="pt-BR" noProof="0" dirty="0" smtClean="0"/>
              <a:t>  </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OS VERSÍCULOS</a:t>
            </a:r>
            <a:endParaRPr lang="pt-BR" noProof="0" dirty="0"/>
          </a:p>
        </p:txBody>
      </p:sp>
      <p:sp>
        <p:nvSpPr>
          <p:cNvPr id="3" name="Content Placeholder 2"/>
          <p:cNvSpPr>
            <a:spLocks noGrp="1"/>
          </p:cNvSpPr>
          <p:nvPr>
            <p:ph idx="1"/>
          </p:nvPr>
        </p:nvSpPr>
        <p:spPr>
          <a:xfrm>
            <a:off x="457200" y="1268760"/>
            <a:ext cx="8229600" cy="5256584"/>
          </a:xfrm>
        </p:spPr>
        <p:txBody>
          <a:bodyPr>
            <a:noAutofit/>
          </a:bodyPr>
          <a:lstStyle/>
          <a:p>
            <a:pPr marL="0" indent="0">
              <a:buNone/>
            </a:pPr>
            <a:r>
              <a:rPr lang="pt-BR" noProof="0" dirty="0" smtClean="0"/>
              <a:t>Vamos examinar os versículos pró e contra a segurança do salvo. Examinaremos primeiro os versículos usados para provar que a salvação não pode ser perdida. Eles podem ser divididos nos seguintes grupos:</a:t>
            </a:r>
          </a:p>
          <a:p>
            <a:pPr marL="0" indent="0">
              <a:buNone/>
            </a:pPr>
            <a:endParaRPr lang="pt-BR" sz="1600" noProof="0" dirty="0" smtClean="0"/>
          </a:p>
          <a:p>
            <a:pPr marL="457200" indent="-457200">
              <a:buFont typeface="+mj-lt"/>
              <a:buAutoNum type="arabicPeriod"/>
            </a:pPr>
            <a:r>
              <a:rPr lang="pt-BR" noProof="0" dirty="0" smtClean="0"/>
              <a:t>A Salvação é Eterna porque Nascemos de Novo.</a:t>
            </a:r>
          </a:p>
          <a:p>
            <a:pPr marL="457200" indent="-457200">
              <a:buFont typeface="+mj-lt"/>
              <a:buAutoNum type="arabicPeriod"/>
            </a:pPr>
            <a:r>
              <a:rPr lang="pt-BR" noProof="0" dirty="0" smtClean="0"/>
              <a:t>A Salvação é Eterna porque Temos Vida Eterna – Uma Possessão Presente.</a:t>
            </a:r>
          </a:p>
          <a:p>
            <a:pPr marL="457200" indent="-457200">
              <a:buFont typeface="+mj-lt"/>
              <a:buAutoNum type="arabicPeriod"/>
            </a:pPr>
            <a:r>
              <a:rPr lang="pt-BR" noProof="0" dirty="0" smtClean="0"/>
              <a:t>A Salvação é Eterna porque Somos Habitados pelo Espírito Santo.</a:t>
            </a:r>
          </a:p>
          <a:p>
            <a:pPr marL="457200" indent="-457200">
              <a:buFont typeface="+mj-lt"/>
              <a:buAutoNum type="arabicPeriod"/>
            </a:pPr>
            <a:r>
              <a:rPr lang="pt-BR" noProof="0" dirty="0" smtClean="0"/>
              <a:t>A Salvação é Eterna porque Estamos Selados pelo Espírito Santo.</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OS VERSÍCULOS</a:t>
            </a:r>
            <a:endParaRPr lang="pt-BR" noProof="0" dirty="0"/>
          </a:p>
        </p:txBody>
      </p:sp>
      <p:sp>
        <p:nvSpPr>
          <p:cNvPr id="3" name="Content Placeholder 2"/>
          <p:cNvSpPr>
            <a:spLocks noGrp="1"/>
          </p:cNvSpPr>
          <p:nvPr>
            <p:ph idx="1"/>
          </p:nvPr>
        </p:nvSpPr>
        <p:spPr>
          <a:xfrm>
            <a:off x="457200" y="1268760"/>
            <a:ext cx="8229600" cy="5256584"/>
          </a:xfrm>
        </p:spPr>
        <p:txBody>
          <a:bodyPr>
            <a:noAutofit/>
          </a:bodyPr>
          <a:lstStyle/>
          <a:p>
            <a:pPr marL="0" indent="0">
              <a:buNone/>
            </a:pPr>
            <a:r>
              <a:rPr lang="pt-BR" noProof="0" dirty="0" smtClean="0"/>
              <a:t>Vamos examinar os versículos pró e contra a segurança do salvo. Examinaremos primeiro os versículos usados para provar que a salvação não pode ser perdida. Eles podem ser divididos nos seguintes grupos:</a:t>
            </a:r>
          </a:p>
          <a:p>
            <a:pPr marL="0" indent="0">
              <a:buNone/>
            </a:pPr>
            <a:endParaRPr lang="pt-BR" sz="1600" noProof="0" dirty="0" smtClean="0"/>
          </a:p>
          <a:p>
            <a:pPr marL="457200" indent="-457200">
              <a:buFont typeface="+mj-lt"/>
              <a:buAutoNum type="arabicPeriod" startAt="5"/>
            </a:pPr>
            <a:r>
              <a:rPr lang="pt-BR" noProof="0" dirty="0" smtClean="0"/>
              <a:t>A Salvação é Eterna porque Temos o Penhor do Espírito.</a:t>
            </a:r>
          </a:p>
          <a:p>
            <a:pPr marL="457200" indent="-457200">
              <a:buFont typeface="+mj-lt"/>
              <a:buAutoNum type="arabicPeriod" startAt="5"/>
            </a:pPr>
            <a:r>
              <a:rPr lang="pt-BR" noProof="0" dirty="0" smtClean="0"/>
              <a:t>A Salvação é Eterna porque Estamos agora, na Presença de Deus, no Céu.</a:t>
            </a:r>
          </a:p>
          <a:p>
            <a:pPr marL="457200" indent="-457200">
              <a:buFont typeface="+mj-lt"/>
              <a:buAutoNum type="arabicPeriod" startAt="5"/>
            </a:pPr>
            <a:r>
              <a:rPr lang="pt-BR" noProof="0" dirty="0" smtClean="0"/>
              <a:t>A Salvação é Eterna porque nunca Seremos Lançados fora. </a:t>
            </a:r>
          </a:p>
          <a:p>
            <a:pPr marL="457200" indent="-457200">
              <a:buFont typeface="+mj-lt"/>
              <a:buAutoNum type="arabicPeriod" startAt="5"/>
            </a:pPr>
            <a:r>
              <a:rPr lang="pt-BR" noProof="0" dirty="0" smtClean="0"/>
              <a:t>A Salvação é Eterna porque não Somos mais Condenados. </a:t>
            </a:r>
          </a:p>
          <a:p>
            <a:pPr marL="457200" indent="-457200">
              <a:buFont typeface="+mj-lt"/>
              <a:buAutoNum type="arabicPeriod" startAt="5"/>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1.  A Salvação é Eterna porque Nascemos de Novo.</a:t>
            </a:r>
          </a:p>
          <a:p>
            <a:pPr algn="ctr" hangingPunct="0">
              <a:buNone/>
            </a:pPr>
            <a:endParaRPr lang="pt-BR" noProof="0" dirty="0" smtClean="0"/>
          </a:p>
          <a:p>
            <a:pPr marL="0" indent="0" hangingPunct="0">
              <a:buNone/>
            </a:pPr>
            <a:r>
              <a:rPr lang="pt-BR" noProof="0" dirty="0" smtClean="0"/>
              <a:t>Uma pessoa realmente salva é alguém que nasceu de novo. </a:t>
            </a:r>
          </a:p>
          <a:p>
            <a:pPr marL="0" indent="0" hangingPunct="0">
              <a:buNone/>
            </a:pPr>
            <a:endParaRPr lang="pt-BR" noProof="0" dirty="0" smtClean="0"/>
          </a:p>
          <a:p>
            <a:pPr marL="0" indent="0" algn="ctr" hangingPunct="0">
              <a:buNone/>
            </a:pPr>
            <a:r>
              <a:rPr lang="pt-BR" noProof="0" dirty="0" smtClean="0"/>
              <a:t>João 1:12</a:t>
            </a:r>
            <a:endParaRPr lang="pt-BR" dirty="0" smtClean="0"/>
          </a:p>
          <a:p>
            <a:pPr marL="0" indent="0" algn="ctr" hangingPunct="0">
              <a:buNone/>
            </a:pPr>
            <a:r>
              <a:rPr lang="pt-BR" noProof="0" dirty="0" smtClean="0"/>
              <a:t>“</a:t>
            </a:r>
            <a:r>
              <a:rPr lang="pt-BR" i="1" noProof="0" dirty="0" smtClean="0"/>
              <a:t>Mas a todos quantos o receberam, deu-lhes o poder de serem </a:t>
            </a:r>
            <a:r>
              <a:rPr lang="pt-BR" i="1" u="sng" noProof="0" dirty="0" smtClean="0"/>
              <a:t>feitos filhos de Deus</a:t>
            </a:r>
            <a:r>
              <a:rPr lang="pt-BR" i="1" noProof="0" dirty="0" smtClean="0"/>
              <a:t>, aos que crêem em seu nome.</a:t>
            </a:r>
            <a:r>
              <a:rPr lang="pt-BR" noProof="0" dirty="0" smtClean="0"/>
              <a:t>”</a:t>
            </a:r>
          </a:p>
          <a:p>
            <a:pPr marL="0" indent="0" hangingPunct="0">
              <a:buNone/>
            </a:pPr>
            <a:endParaRPr lang="pt-BR" noProof="0" dirty="0" smtClean="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1.  A Salvação é Eterna porque Nascemos de Novo.</a:t>
            </a:r>
          </a:p>
          <a:p>
            <a:pPr algn="ctr" hangingPunct="0">
              <a:buNone/>
            </a:pPr>
            <a:endParaRPr lang="pt-BR" noProof="0" dirty="0" smtClean="0"/>
          </a:p>
          <a:p>
            <a:pPr marL="0" indent="0" hangingPunct="0">
              <a:buNone/>
            </a:pPr>
            <a:r>
              <a:rPr lang="pt-BR" noProof="0" dirty="0" smtClean="0"/>
              <a:t>Uma pessoa realmente salva é alguém que nasceu de novo. </a:t>
            </a:r>
          </a:p>
          <a:p>
            <a:pPr marL="0" indent="0" hangingPunct="0">
              <a:buNone/>
            </a:pPr>
            <a:endParaRPr lang="pt-BR" sz="900" noProof="0" dirty="0" smtClean="0"/>
          </a:p>
          <a:p>
            <a:pPr marL="0" indent="0" algn="ctr" hangingPunct="0">
              <a:buNone/>
            </a:pPr>
            <a:r>
              <a:rPr lang="pt-BR" noProof="0" dirty="0" smtClean="0"/>
              <a:t>João 3:3-8</a:t>
            </a:r>
            <a:endParaRPr lang="pt-BR" dirty="0" smtClean="0"/>
          </a:p>
          <a:p>
            <a:pPr marL="0" indent="0" algn="ctr" hangingPunct="0">
              <a:buNone/>
            </a:pPr>
            <a:r>
              <a:rPr lang="pt-BR" noProof="0" dirty="0" smtClean="0"/>
              <a:t>“</a:t>
            </a:r>
            <a:r>
              <a:rPr lang="pt-BR" i="1" baseline="30000" noProof="0" dirty="0" smtClean="0"/>
              <a:t>3</a:t>
            </a:r>
            <a:r>
              <a:rPr lang="pt-BR" i="1" noProof="0" dirty="0" smtClean="0"/>
              <a:t>Jesus respondeu, e disse-lhe: Na verdade, na verdade te digo que </a:t>
            </a:r>
            <a:r>
              <a:rPr lang="pt-BR" i="1" u="sng" noProof="0" dirty="0" smtClean="0"/>
              <a:t>aquele que não nascer de novo, não pode ver o reino de Deus</a:t>
            </a:r>
            <a:r>
              <a:rPr lang="pt-BR" i="1" noProof="0" dirty="0" smtClean="0"/>
              <a:t>.</a:t>
            </a:r>
            <a:r>
              <a:rPr lang="pt-BR" i="1" baseline="30000" noProof="0" dirty="0" smtClean="0"/>
              <a:t> 4</a:t>
            </a:r>
            <a:r>
              <a:rPr lang="pt-BR" i="1" noProof="0" dirty="0" smtClean="0"/>
              <a:t>Disse-lhe Nicodemos: Como pode um homem nascer, sendo velho? Pode, porventura, tornar a entrar no ventre de sua mãe, e nascer?</a:t>
            </a:r>
            <a:r>
              <a:rPr lang="pt-BR" i="1" baseline="30000" noProof="0" dirty="0" smtClean="0"/>
              <a:t> 5</a:t>
            </a:r>
            <a:r>
              <a:rPr lang="pt-BR" i="1" noProof="0" dirty="0" smtClean="0"/>
              <a:t>Jesus respondeu: Na verdade, na verdade te digo que aquele que não nascer da água e do Espírito, não pode entrar no reino de Deus</a:t>
            </a:r>
            <a:r>
              <a:rPr lang="pt-BR" noProof="0" dirty="0" smtClean="0"/>
              <a:t>...</a:t>
            </a:r>
            <a:r>
              <a:rPr lang="pt-BR" baseline="30000" noProof="0" dirty="0" smtClean="0"/>
              <a:t>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1.  A Salvação é Eterna porque Nascemos de Novo.</a:t>
            </a:r>
          </a:p>
          <a:p>
            <a:pPr algn="ctr" hangingPunct="0">
              <a:buNone/>
            </a:pPr>
            <a:endParaRPr lang="pt-BR" noProof="0" dirty="0" smtClean="0"/>
          </a:p>
          <a:p>
            <a:pPr marL="0" indent="0" hangingPunct="0">
              <a:buNone/>
            </a:pPr>
            <a:r>
              <a:rPr lang="pt-BR" noProof="0" dirty="0" smtClean="0"/>
              <a:t>Uma pessoa realmente salva é alguém que nasceu de novo. </a:t>
            </a:r>
          </a:p>
          <a:p>
            <a:pPr marL="0" indent="0" hangingPunct="0">
              <a:buNone/>
            </a:pPr>
            <a:endParaRPr lang="pt-BR" sz="900" noProof="0" dirty="0" smtClean="0"/>
          </a:p>
          <a:p>
            <a:pPr marL="0" indent="0" algn="ctr" hangingPunct="0">
              <a:buNone/>
            </a:pPr>
            <a:r>
              <a:rPr lang="pt-BR" noProof="0" dirty="0" smtClean="0"/>
              <a:t>João 3:3-8</a:t>
            </a:r>
            <a:endParaRPr lang="pt-BR" dirty="0" smtClean="0"/>
          </a:p>
          <a:p>
            <a:pPr marL="0" indent="0" algn="ctr" hangingPunct="0">
              <a:buNone/>
            </a:pPr>
            <a:r>
              <a:rPr lang="pt-BR" noProof="0" dirty="0" smtClean="0"/>
              <a:t>“...</a:t>
            </a:r>
            <a:r>
              <a:rPr lang="pt-BR" baseline="30000" noProof="0" dirty="0" smtClean="0"/>
              <a:t> 6</a:t>
            </a:r>
            <a:r>
              <a:rPr lang="pt-BR" noProof="0" dirty="0" smtClean="0"/>
              <a:t>O que é nascido da carne é carne, e o que é nascido do Espírito é espírito.</a:t>
            </a:r>
            <a:r>
              <a:rPr lang="pt-BR" baseline="30000" noProof="0" dirty="0" smtClean="0"/>
              <a:t> 7</a:t>
            </a:r>
            <a:r>
              <a:rPr lang="pt-BR" noProof="0" dirty="0" smtClean="0"/>
              <a:t>Não te maravilhes de te ter dito: </a:t>
            </a:r>
            <a:r>
              <a:rPr lang="pt-BR" u="sng" noProof="0" dirty="0" smtClean="0"/>
              <a:t>Necessário vos é nascer de novo</a:t>
            </a:r>
            <a:r>
              <a:rPr lang="pt-BR" noProof="0" dirty="0" smtClean="0"/>
              <a:t>.</a:t>
            </a:r>
            <a:r>
              <a:rPr lang="pt-BR" baseline="30000" noProof="0" dirty="0" smtClean="0"/>
              <a:t> 8</a:t>
            </a:r>
            <a:r>
              <a:rPr lang="pt-BR" noProof="0" dirty="0" smtClean="0"/>
              <a:t>O vento assopra onde quer, e ouves a sua voz, mas não sabes de onde vem, nem para onde vai; assim é todo aquele que é nascido do Espírito.” </a:t>
            </a:r>
            <a:endParaRPr lang="pt-BR" noProof="0" dirty="0"/>
          </a:p>
        </p:txBody>
      </p:sp>
      <p:pic>
        <p:nvPicPr>
          <p:cNvPr id="4" name="Picture 3" descr="smiley-face-thumbs-up-thank-you-LcKd8appi.jpeg"/>
          <p:cNvPicPr>
            <a:picLocks noChangeAspect="1"/>
          </p:cNvPicPr>
          <p:nvPr/>
        </p:nvPicPr>
        <p:blipFill>
          <a:blip r:embed="rId3"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lvl="3" indent="-1600200" algn="ctr">
              <a:buNone/>
            </a:pPr>
            <a:r>
              <a:rPr lang="pt-BR" noProof="0" dirty="0" smtClean="0"/>
              <a:t>Cristo morreu como nosso substituto.</a:t>
            </a:r>
          </a:p>
          <a:p>
            <a:pPr lvl="3" indent="-1600200" algn="ctr">
              <a:buNone/>
            </a:pPr>
            <a:endParaRPr lang="pt-BR" noProof="0" dirty="0" smtClean="0"/>
          </a:p>
          <a:p>
            <a:pPr marL="0" indent="0">
              <a:buNone/>
            </a:pPr>
            <a:r>
              <a:rPr lang="pt-BR" noProof="0" dirty="0" smtClean="0"/>
              <a:t>Romanos 5:8-9, “</a:t>
            </a:r>
            <a:r>
              <a:rPr lang="pt-BR" i="1" noProof="0" dirty="0" smtClean="0"/>
              <a:t>Deus prova o seu amor para conosco, em que </a:t>
            </a:r>
            <a:r>
              <a:rPr lang="pt-BR" i="1" u="sng" noProof="0" dirty="0" smtClean="0"/>
              <a:t>Cristo morreu por nós</a:t>
            </a:r>
            <a:r>
              <a:rPr lang="pt-BR" i="1" noProof="0" dirty="0" smtClean="0"/>
              <a:t>, sendo nós ainda pecadores.</a:t>
            </a:r>
            <a:r>
              <a:rPr lang="pt-BR" sz="1800" i="1" baseline="30000" noProof="0" dirty="0" smtClean="0"/>
              <a:t> </a:t>
            </a:r>
            <a:r>
              <a:rPr lang="pt-BR" sz="1800" i="1" noProof="0" dirty="0" smtClean="0"/>
              <a:t> </a:t>
            </a:r>
            <a:r>
              <a:rPr lang="pt-BR" i="1" noProof="0" dirty="0" smtClean="0"/>
              <a:t>Logo muito mais agora, tendo sido justificados pelo seu sangue, seremos por ele salvos da ira.</a:t>
            </a:r>
            <a:r>
              <a:rPr lang="pt-BR" noProof="0" dirty="0" smtClean="0"/>
              <a:t>”</a:t>
            </a:r>
          </a:p>
          <a:p>
            <a:pPr marL="0" indent="0">
              <a:buNone/>
            </a:pPr>
            <a:endParaRPr lang="pt-BR" noProof="0" dirty="0" smtClean="0"/>
          </a:p>
          <a:p>
            <a:pPr marL="0" indent="0">
              <a:buNone/>
            </a:pPr>
            <a:r>
              <a:rPr lang="pt-BR" noProof="0" dirty="0" smtClean="0"/>
              <a:t>Assim ele pode nos oferecer perdão de todos os nossos pecados: passados, presentes e futuros.</a:t>
            </a:r>
          </a:p>
        </p:txBody>
      </p:sp>
      <p:pic>
        <p:nvPicPr>
          <p:cNvPr id="6" name="Picture 5" descr="Subsitute.png"/>
          <p:cNvPicPr/>
          <p:nvPr/>
        </p:nvPicPr>
        <p:blipFill>
          <a:blip r:embed="rId2" cstate="print"/>
          <a:stretch>
            <a:fillRect/>
          </a:stretch>
        </p:blipFill>
        <p:spPr>
          <a:xfrm>
            <a:off x="7668344" y="1628800"/>
            <a:ext cx="961683" cy="917819"/>
          </a:xfrm>
          <a:prstGeom prst="rect">
            <a:avLst/>
          </a:prstGeom>
          <a:ln w="63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1.  A Salvação é Eterna porque Nascemos de Novo.</a:t>
            </a:r>
          </a:p>
          <a:p>
            <a:pPr algn="ctr" hangingPunct="0">
              <a:buNone/>
            </a:pPr>
            <a:endParaRPr lang="pt-BR" noProof="0" dirty="0" smtClean="0"/>
          </a:p>
          <a:p>
            <a:pPr marL="0" indent="0" hangingPunct="0">
              <a:buNone/>
            </a:pPr>
            <a:r>
              <a:rPr lang="pt-BR" noProof="0" dirty="0" smtClean="0"/>
              <a:t>Uma pessoa realmente salva é alguém que nasceu de novo. </a:t>
            </a:r>
          </a:p>
          <a:p>
            <a:pPr marL="0" indent="0" hangingPunct="0">
              <a:buNone/>
            </a:pPr>
            <a:endParaRPr lang="pt-BR" sz="900" noProof="0" dirty="0" smtClean="0"/>
          </a:p>
          <a:p>
            <a:pPr marL="0" indent="0" algn="ctr">
              <a:buNone/>
            </a:pPr>
            <a:r>
              <a:rPr lang="pt-BR" noProof="0" dirty="0" smtClean="0"/>
              <a:t>1 João 4:7</a:t>
            </a:r>
            <a:endParaRPr lang="pt-BR" dirty="0" smtClean="0"/>
          </a:p>
          <a:p>
            <a:pPr marL="0" indent="0" algn="ctr">
              <a:buNone/>
            </a:pPr>
            <a:r>
              <a:rPr lang="pt-BR" noProof="0" dirty="0" smtClean="0"/>
              <a:t>“</a:t>
            </a:r>
            <a:r>
              <a:rPr lang="pt-BR" i="1" noProof="0" dirty="0" smtClean="0"/>
              <a:t>Amados, amemo-nos uns aos outros; porque o amor é de Deus; </a:t>
            </a:r>
            <a:r>
              <a:rPr lang="pt-BR" i="1" u="sng" noProof="0" dirty="0" smtClean="0"/>
              <a:t>e qualquer que ama é nascido de Deus e conhece a Deus</a:t>
            </a:r>
            <a:r>
              <a:rPr lang="pt-BR" noProof="0" dirty="0" smtClean="0"/>
              <a:t>.”</a:t>
            </a:r>
          </a:p>
          <a:p>
            <a:pPr marL="0" indent="0" algn="ctr">
              <a:buNone/>
            </a:pPr>
            <a:endParaRPr lang="pt-BR" sz="900" noProof="0" dirty="0" smtClean="0"/>
          </a:p>
          <a:p>
            <a:pPr marL="0" indent="0" algn="ctr">
              <a:buNone/>
            </a:pPr>
            <a:r>
              <a:rPr lang="pt-BR" noProof="0" dirty="0" smtClean="0"/>
              <a:t>1 Pedro 1:23</a:t>
            </a:r>
          </a:p>
          <a:p>
            <a:pPr marL="0" indent="0" algn="ctr">
              <a:buNone/>
            </a:pPr>
            <a:r>
              <a:rPr lang="pt-BR" noProof="0" dirty="0" smtClean="0"/>
              <a:t>“</a:t>
            </a:r>
            <a:r>
              <a:rPr lang="pt-BR" i="1" u="sng" noProof="0" dirty="0" smtClean="0"/>
              <a:t>Sendo de novo gerados</a:t>
            </a:r>
            <a:r>
              <a:rPr lang="pt-BR" i="1" noProof="0" dirty="0" smtClean="0"/>
              <a:t>, não de semente corruptível, mas da incorruptível, pela palavra de Deus, viva, e que permanece para sempre</a:t>
            </a:r>
            <a:r>
              <a:rPr lang="pt-BR" noProof="0" dirty="0" smtClean="0"/>
              <a:t>.”</a:t>
            </a:r>
            <a:endParaRPr lang="pt-BR" noProof="0" dirty="0"/>
          </a:p>
        </p:txBody>
      </p:sp>
      <p:pic>
        <p:nvPicPr>
          <p:cNvPr id="4" name="Picture 3" descr="smiley-face-thumbs-up-thank-you-LcKd8appi.jpeg"/>
          <p:cNvPicPr>
            <a:picLocks noChangeAspect="1"/>
          </p:cNvPicPr>
          <p:nvPr/>
        </p:nvPicPr>
        <p:blipFill>
          <a:blip r:embed="rId3"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dissolv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dissolve">
                                      <p:cBhvr>
                                        <p:cTn id="2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1.  A Salvação é Eterna porque Nascemos de Novo.</a:t>
            </a:r>
          </a:p>
          <a:p>
            <a:pPr algn="ctr" hangingPunct="0">
              <a:buNone/>
            </a:pPr>
            <a:endParaRPr lang="pt-BR" noProof="0" dirty="0" smtClean="0"/>
          </a:p>
          <a:p>
            <a:pPr marL="0" indent="0" hangingPunct="0">
              <a:buNone/>
            </a:pPr>
            <a:r>
              <a:rPr lang="pt-BR" noProof="0" dirty="0" smtClean="0"/>
              <a:t>Quando alguém nasce dentro duma família, nada muda o fato de que essa pessoa é agora filha de seus pais. Essa pessoa pode até entristecer os pais com atitudes e atos errados, mas jamais deixará de ser filha. Pode ser até castigada pelos pais, mas sempre como filha. O mesmo é verdade para aquele que nascem na família de Deus. Se pecarmos contra Deus Ele nos castiga, mas o pecado não nos rouba da Salvação.  </a:t>
            </a:r>
            <a:endParaRPr lang="pt-BR" noProof="0" dirty="0"/>
          </a:p>
        </p:txBody>
      </p:sp>
      <p:pic>
        <p:nvPicPr>
          <p:cNvPr id="4" name="Picture 3" descr="smiley-face-thumbs-up-thank-you-LcKd8appi.jpeg"/>
          <p:cNvPicPr>
            <a:picLocks noChangeAspect="1"/>
          </p:cNvPicPr>
          <p:nvPr/>
        </p:nvPicPr>
        <p:blipFill>
          <a:blip r:embed="rId3"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1.  A Salvação é Eterna porque Nascemos de Novo.</a:t>
            </a:r>
          </a:p>
          <a:p>
            <a:pPr algn="ctr" hangingPunct="0">
              <a:buNone/>
            </a:pPr>
            <a:endParaRPr lang="pt-BR" noProof="0" dirty="0" smtClean="0"/>
          </a:p>
          <a:p>
            <a:pPr marL="0" indent="0" hangingPunct="0">
              <a:buNone/>
            </a:pPr>
            <a:r>
              <a:rPr lang="pt-BR" noProof="0" dirty="0" smtClean="0"/>
              <a:t>Veja o que Deus faz quando um filho Seu, depois de nascer de novo, comete pecado: </a:t>
            </a:r>
          </a:p>
          <a:p>
            <a:pPr marL="0" indent="0" hangingPunct="0">
              <a:buNone/>
            </a:pPr>
            <a:endParaRPr lang="pt-BR" noProof="0" dirty="0" smtClean="0"/>
          </a:p>
          <a:p>
            <a:pPr marL="0" indent="0" algn="ctr" hangingPunct="0">
              <a:buNone/>
            </a:pPr>
            <a:r>
              <a:rPr lang="pt-BR" dirty="0" smtClean="0"/>
              <a:t>Hebreus 12:6-8</a:t>
            </a:r>
          </a:p>
          <a:p>
            <a:pPr marL="0" indent="0" algn="ctr" hangingPunct="0">
              <a:buNone/>
            </a:pPr>
            <a:r>
              <a:rPr lang="pt-BR" dirty="0" smtClean="0"/>
              <a:t>“</a:t>
            </a:r>
            <a:r>
              <a:rPr lang="pt-BR" i="1" noProof="0" dirty="0" smtClean="0"/>
              <a:t>Porque o Senhor corrige o que ama, E açoita a qualquer que recebe por filho. Se suportais a correção, </a:t>
            </a:r>
            <a:r>
              <a:rPr lang="pt-BR" i="1" u="sng" noProof="0" dirty="0" smtClean="0"/>
              <a:t>Deus vos trata como filhos porque</a:t>
            </a:r>
            <a:r>
              <a:rPr lang="pt-BR" i="1" noProof="0" dirty="0" smtClean="0"/>
              <a:t>, que filho há a quem o pai não corrija? Mas, se estais sem disciplina, da qual todos são feitos participantes, sois então bastardos, e não filhos</a:t>
            </a:r>
            <a:r>
              <a:rPr lang="pt-BR" noProof="0" dirty="0" smtClean="0"/>
              <a:t>”.</a:t>
            </a:r>
          </a:p>
        </p:txBody>
      </p:sp>
      <p:pic>
        <p:nvPicPr>
          <p:cNvPr id="4" name="Picture 3" descr="smiley-face-thumbs-up-thank-you-LcKd8appi.jpeg"/>
          <p:cNvPicPr>
            <a:picLocks noChangeAspect="1"/>
          </p:cNvPicPr>
          <p:nvPr/>
        </p:nvPicPr>
        <p:blipFill>
          <a:blip r:embed="rId3"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2.  A Salvação é Eterna porque Temos Vida Eterna – Uma Possessão Presente.</a:t>
            </a:r>
          </a:p>
          <a:p>
            <a:pPr algn="ctr" hangingPunct="0">
              <a:buNone/>
            </a:pPr>
            <a:endParaRPr lang="pt-BR" sz="900" noProof="0" dirty="0" smtClean="0"/>
          </a:p>
          <a:p>
            <a:pPr marL="0" indent="0" hangingPunct="0">
              <a:buNone/>
            </a:pPr>
            <a:r>
              <a:rPr lang="pt-BR" noProof="0" dirty="0" smtClean="0"/>
              <a:t>Recebemos a vida eterna no momento da salvação e não numa data futura.</a:t>
            </a:r>
            <a:r>
              <a:rPr lang="pt-BR" i="1" noProof="0" dirty="0" smtClean="0"/>
              <a:t> </a:t>
            </a:r>
          </a:p>
          <a:p>
            <a:pPr marL="0" indent="0" hangingPunct="0">
              <a:buNone/>
            </a:pPr>
            <a:endParaRPr lang="pt-BR" sz="900" i="1" noProof="0" dirty="0" smtClean="0"/>
          </a:p>
          <a:p>
            <a:pPr marL="0" indent="0" algn="ctr" hangingPunct="0">
              <a:buNone/>
            </a:pPr>
            <a:r>
              <a:rPr lang="pt-BR" noProof="0" dirty="0" smtClean="0"/>
              <a:t>João 6:47</a:t>
            </a:r>
            <a:endParaRPr lang="pt-BR" dirty="0" smtClean="0"/>
          </a:p>
          <a:p>
            <a:pPr marL="0" indent="0" algn="ctr" hangingPunct="0">
              <a:buNone/>
            </a:pPr>
            <a:r>
              <a:rPr lang="pt-BR" i="1" noProof="0" dirty="0" smtClean="0"/>
              <a:t>“Na verdade, na verdade vos digo que aquele que crê em mim </a:t>
            </a:r>
            <a:r>
              <a:rPr lang="pt-BR" i="1" u="sng" noProof="0" dirty="0" smtClean="0"/>
              <a:t>tem a vida eterna</a:t>
            </a:r>
            <a:r>
              <a:rPr lang="pt-BR" i="1" noProof="0" dirty="0" smtClean="0"/>
              <a:t>.”</a:t>
            </a:r>
            <a:r>
              <a:rPr lang="pt-BR" noProof="0" dirty="0" smtClean="0"/>
              <a:t> </a:t>
            </a:r>
          </a:p>
          <a:p>
            <a:pPr marL="0" indent="0" algn="ctr" hangingPunct="0">
              <a:buNone/>
            </a:pPr>
            <a:endParaRPr lang="pt-BR" sz="900" noProof="0" dirty="0" smtClean="0"/>
          </a:p>
          <a:p>
            <a:pPr marL="0" indent="0" algn="ctr" hangingPunct="0">
              <a:buNone/>
            </a:pPr>
            <a:r>
              <a:rPr lang="pt-BR" noProof="0" dirty="0" smtClean="0"/>
              <a:t>João 3:36</a:t>
            </a:r>
            <a:endParaRPr lang="pt-BR" dirty="0" smtClean="0"/>
          </a:p>
          <a:p>
            <a:pPr marL="0" indent="0" algn="ctr" hangingPunct="0">
              <a:buNone/>
            </a:pPr>
            <a:r>
              <a:rPr lang="pt-BR" noProof="0" dirty="0" smtClean="0"/>
              <a:t>“</a:t>
            </a:r>
            <a:r>
              <a:rPr lang="pt-BR" i="1" noProof="0" dirty="0" smtClean="0"/>
              <a:t>Aquele que crê no Filho </a:t>
            </a:r>
            <a:r>
              <a:rPr lang="pt-BR" i="1" u="sng" noProof="0" dirty="0" smtClean="0"/>
              <a:t>tem a vida eterna</a:t>
            </a:r>
            <a:r>
              <a:rPr lang="pt-BR" i="1" noProof="0" dirty="0" smtClean="0"/>
              <a:t>; mas aquele que não crê no Filho não verá a vida, mas a ira de Deus sobre ele permanece</a:t>
            </a:r>
            <a:r>
              <a:rPr lang="pt-BR" noProof="0" dirty="0" smtClean="0"/>
              <a:t>.”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2.  A Salvação é Eterna porque Temos Vida Eterna – Uma Possessão Presente.</a:t>
            </a:r>
          </a:p>
          <a:p>
            <a:pPr algn="ctr" hangingPunct="0">
              <a:buNone/>
            </a:pPr>
            <a:endParaRPr lang="pt-BR" sz="900" noProof="0" dirty="0" smtClean="0"/>
          </a:p>
          <a:p>
            <a:pPr marL="0" indent="0" hangingPunct="0">
              <a:buNone/>
            </a:pPr>
            <a:r>
              <a:rPr lang="pt-BR" noProof="0" dirty="0" smtClean="0"/>
              <a:t>Recebemos a vida eterna no momento da salvação e não numa data futura.</a:t>
            </a:r>
            <a:r>
              <a:rPr lang="pt-BR" i="1" noProof="0" dirty="0" smtClean="0"/>
              <a:t> </a:t>
            </a:r>
          </a:p>
          <a:p>
            <a:pPr marL="0" indent="0" hangingPunct="0">
              <a:buNone/>
            </a:pPr>
            <a:endParaRPr lang="pt-BR" sz="900" i="1" noProof="0" dirty="0" smtClean="0"/>
          </a:p>
          <a:p>
            <a:pPr marL="0" indent="0" algn="ctr" hangingPunct="0">
              <a:buNone/>
            </a:pPr>
            <a:r>
              <a:rPr lang="pt-BR" noProof="0" dirty="0" smtClean="0"/>
              <a:t>João 5:24</a:t>
            </a:r>
            <a:endParaRPr lang="pt-BR" dirty="0" smtClean="0"/>
          </a:p>
          <a:p>
            <a:pPr marL="0" indent="0" algn="ctr" hangingPunct="0">
              <a:buNone/>
            </a:pPr>
            <a:r>
              <a:rPr lang="pt-BR" noProof="0" dirty="0" smtClean="0"/>
              <a:t>“</a:t>
            </a:r>
            <a:r>
              <a:rPr lang="pt-BR" i="1" noProof="0" dirty="0" smtClean="0"/>
              <a:t>Na verdade, na verdade vos digo que quem ouve a minha palavra, e crê naquele que me enviou, </a:t>
            </a:r>
            <a:r>
              <a:rPr lang="pt-BR" i="1" u="sng" noProof="0" dirty="0" smtClean="0"/>
              <a:t>tem a vida eterna</a:t>
            </a:r>
            <a:r>
              <a:rPr lang="pt-BR" i="1" noProof="0" dirty="0" smtClean="0"/>
              <a:t>, e não entrará em condenação, mas passou da morte para a vida</a:t>
            </a:r>
            <a:r>
              <a:rPr lang="pt-BR" noProof="0" dirty="0" smtClean="0"/>
              <a:t>.”</a:t>
            </a:r>
          </a:p>
          <a:p>
            <a:pPr marL="0" indent="0" algn="ctr" hangingPunct="0">
              <a:buNone/>
            </a:pPr>
            <a:endParaRPr lang="pt-BR" sz="900" noProof="0" dirty="0" smtClean="0"/>
          </a:p>
          <a:p>
            <a:pPr marL="0" indent="0" algn="ctr" hangingPunct="0">
              <a:buNone/>
            </a:pPr>
            <a:r>
              <a:rPr lang="pt-BR" noProof="0" dirty="0" smtClean="0"/>
              <a:t>João 10:28</a:t>
            </a:r>
            <a:endParaRPr lang="pt-BR" dirty="0" smtClean="0"/>
          </a:p>
          <a:p>
            <a:pPr marL="0" indent="0" algn="ctr" hangingPunct="0">
              <a:buNone/>
            </a:pPr>
            <a:r>
              <a:rPr lang="pt-BR" noProof="0" dirty="0" smtClean="0"/>
              <a:t>“</a:t>
            </a:r>
            <a:r>
              <a:rPr lang="pt-BR" i="1" noProof="0" dirty="0" smtClean="0"/>
              <a:t>E </a:t>
            </a:r>
            <a:r>
              <a:rPr lang="pt-BR" i="1" u="sng" noProof="0" dirty="0" smtClean="0"/>
              <a:t>dou-lhes a vida eterna</a:t>
            </a:r>
            <a:r>
              <a:rPr lang="pt-BR" i="1" noProof="0" dirty="0" smtClean="0"/>
              <a:t>, e nunca hão de perecer, e ninguém as arrebatará da minha mão</a:t>
            </a:r>
            <a:r>
              <a:rPr lang="pt-BR" noProof="0" dirty="0" smtClean="0"/>
              <a:t>.”</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dissolv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dissolve">
                                      <p:cBhvr>
                                        <p:cTn id="2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2.  A Salvação é Eterna porque Temos Vida Eterna – Uma Possessão Presente.</a:t>
            </a:r>
          </a:p>
          <a:p>
            <a:pPr algn="ctr" hangingPunct="0">
              <a:buNone/>
            </a:pPr>
            <a:endParaRPr lang="pt-BR" sz="900" noProof="0" dirty="0" smtClean="0"/>
          </a:p>
          <a:p>
            <a:pPr marL="0" indent="0" hangingPunct="0">
              <a:buNone/>
            </a:pPr>
            <a:r>
              <a:rPr lang="pt-BR" noProof="0" dirty="0" smtClean="0"/>
              <a:t>Recebemos a vida eterna no momento da salvação e não numa data futura.</a:t>
            </a:r>
            <a:r>
              <a:rPr lang="pt-BR" i="1" noProof="0" dirty="0" smtClean="0"/>
              <a:t> </a:t>
            </a:r>
          </a:p>
          <a:p>
            <a:pPr marL="0" indent="0" hangingPunct="0">
              <a:buNone/>
            </a:pPr>
            <a:endParaRPr lang="pt-BR" i="1" noProof="0" dirty="0" smtClean="0"/>
          </a:p>
          <a:p>
            <a:pPr marL="0" indent="0" algn="ctr" hangingPunct="0">
              <a:buNone/>
            </a:pPr>
            <a:r>
              <a:rPr lang="pt-BR" noProof="0" dirty="0" smtClean="0"/>
              <a:t>I João 5:11-13</a:t>
            </a:r>
            <a:endParaRPr lang="pt-BR" dirty="0" smtClean="0"/>
          </a:p>
          <a:p>
            <a:pPr marL="0" indent="0" algn="ctr" hangingPunct="0">
              <a:buNone/>
            </a:pPr>
            <a:r>
              <a:rPr lang="pt-BR" noProof="0" dirty="0" smtClean="0"/>
              <a:t>“</a:t>
            </a:r>
            <a:r>
              <a:rPr lang="pt-BR" i="1" baseline="30000" noProof="0" dirty="0" smtClean="0"/>
              <a:t>11</a:t>
            </a:r>
            <a:r>
              <a:rPr lang="pt-BR" i="1" noProof="0" dirty="0" smtClean="0"/>
              <a:t>E o testemunho é este: que </a:t>
            </a:r>
            <a:r>
              <a:rPr lang="pt-BR" i="1" u="sng" noProof="0" dirty="0" smtClean="0"/>
              <a:t>Deus nos deu a vida eterna</a:t>
            </a:r>
            <a:r>
              <a:rPr lang="pt-BR" i="1" noProof="0" dirty="0" smtClean="0"/>
              <a:t>; e esta vida está em seu Filho.</a:t>
            </a:r>
            <a:r>
              <a:rPr lang="pt-BR" i="1" baseline="30000" noProof="0" dirty="0" smtClean="0"/>
              <a:t> 12</a:t>
            </a:r>
            <a:r>
              <a:rPr lang="pt-BR" i="1" noProof="0" dirty="0" smtClean="0"/>
              <a:t>Quem tem o Filho tem a vida; quem não tem o Filho de Deus não tem a vida.</a:t>
            </a:r>
            <a:r>
              <a:rPr lang="pt-BR" i="1" baseline="30000" noProof="0" dirty="0" smtClean="0"/>
              <a:t> 13</a:t>
            </a:r>
            <a:r>
              <a:rPr lang="pt-BR" i="1" noProof="0" dirty="0" smtClean="0"/>
              <a:t>Estas coisas vos escrevi a vós, os que credes no nome do Filho de Deus, para que saibais que tendes a vida eterna, e para que creiais no nome do Filho de Deus.”</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2.  A Salvação é Eterna porque Temos Vida Eterna – Uma Possessão Presente.</a:t>
            </a:r>
          </a:p>
          <a:p>
            <a:pPr algn="ctr" hangingPunct="0">
              <a:buNone/>
            </a:pPr>
            <a:endParaRPr lang="pt-BR" noProof="0" dirty="0" smtClean="0"/>
          </a:p>
          <a:p>
            <a:pPr marL="0" indent="0" hangingPunct="0">
              <a:buNone/>
            </a:pPr>
            <a:r>
              <a:rPr lang="pt-BR" noProof="0" dirty="0" smtClean="0"/>
              <a:t>A vida é simplesmente união, enquanto que a morte é separação. Quando recebemos a Cristo somos unidos com Deus: “</a:t>
            </a:r>
            <a:r>
              <a:rPr lang="pt-BR" i="1" noProof="0" dirty="0" smtClean="0"/>
              <a:t>E eu rogarei ao Pai, e ele vos dará outro Consolador, para </a:t>
            </a:r>
            <a:r>
              <a:rPr lang="pt-BR" i="1" u="sng" noProof="0" dirty="0" smtClean="0"/>
              <a:t>que fique convosco para sempre</a:t>
            </a:r>
            <a:r>
              <a:rPr lang="pt-BR" i="1" noProof="0" dirty="0" smtClean="0"/>
              <a:t>; O Espírito de verdade, que o mundo não pode receber, porque não o vê nem o conhece; mas vós o conheceis, porque habita convosco, </a:t>
            </a:r>
            <a:r>
              <a:rPr lang="pt-BR" i="1" u="sng" noProof="0" dirty="0" smtClean="0"/>
              <a:t>e estará em vós</a:t>
            </a:r>
            <a:r>
              <a:rPr lang="pt-BR" noProof="0" dirty="0" smtClean="0"/>
              <a:t>” (João 14:16-17).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2.  A Salvação é Eterna porque Temos Vida Eterna – Uma Possessão Presente.</a:t>
            </a:r>
          </a:p>
          <a:p>
            <a:pPr algn="ctr" hangingPunct="0">
              <a:buNone/>
            </a:pPr>
            <a:endParaRPr lang="pt-BR" noProof="0" dirty="0" smtClean="0"/>
          </a:p>
          <a:p>
            <a:pPr marL="0" indent="0" hangingPunct="0">
              <a:buNone/>
            </a:pPr>
            <a:r>
              <a:rPr lang="pt-BR" noProof="0" dirty="0" smtClean="0"/>
              <a:t>De fato, não é apenas o Espírito Santo que habita dentre de nós, mas também o Filho e o Pai:</a:t>
            </a:r>
          </a:p>
          <a:p>
            <a:pPr marL="0" indent="0" hangingPunct="0">
              <a:buNone/>
            </a:pPr>
            <a:endParaRPr lang="pt-BR" noProof="0" dirty="0" smtClean="0"/>
          </a:p>
          <a:p>
            <a:pPr marL="0" indent="0" algn="ctr" hangingPunct="0">
              <a:buNone/>
            </a:pPr>
            <a:r>
              <a:rPr lang="pt-BR" noProof="0" dirty="0" smtClean="0"/>
              <a:t>João 14:23</a:t>
            </a:r>
            <a:endParaRPr lang="pt-BR" dirty="0" smtClean="0"/>
          </a:p>
          <a:p>
            <a:pPr marL="0" indent="0" algn="ctr" hangingPunct="0">
              <a:buNone/>
            </a:pPr>
            <a:r>
              <a:rPr lang="pt-BR" noProof="0" dirty="0" smtClean="0"/>
              <a:t>“</a:t>
            </a:r>
            <a:r>
              <a:rPr lang="pt-BR" i="1" noProof="0" dirty="0" smtClean="0"/>
              <a:t>Jesus respondeu, e disse-lhe: Se alguém me ama, guardará a minha palavra, e meu Pai o amará, e viremos para ele, e faremos nele morada</a:t>
            </a:r>
            <a:r>
              <a:rPr lang="pt-BR" noProof="0" dirty="0" smtClean="0"/>
              <a:t>.”</a:t>
            </a:r>
          </a:p>
          <a:p>
            <a:pPr marL="0" indent="0" hangingPunct="0">
              <a:buNone/>
            </a:pPr>
            <a:r>
              <a:rPr lang="pt-BR" noProof="0" dirty="0" smtClean="0"/>
              <a:t>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2.  A Salvação é Eterna porque Temos Vida Eterna – Uma Possessão Presente.</a:t>
            </a:r>
          </a:p>
          <a:p>
            <a:pPr algn="ctr" hangingPunct="0">
              <a:buNone/>
            </a:pPr>
            <a:endParaRPr lang="pt-BR" noProof="0" dirty="0" smtClean="0"/>
          </a:p>
          <a:p>
            <a:pPr marL="0" indent="0" hangingPunct="0">
              <a:buNone/>
            </a:pPr>
            <a:r>
              <a:rPr lang="pt-BR" noProof="0" dirty="0" smtClean="0"/>
              <a:t>Portanto, não podemos jamais ir para o inferno, pois estamos unidos eternamente a Deus.</a:t>
            </a:r>
          </a:p>
          <a:p>
            <a:pPr marL="0" indent="0" hangingPunct="0">
              <a:buNone/>
            </a:pPr>
            <a:endParaRPr lang="pt-BR" noProof="0" dirty="0" smtClean="0"/>
          </a:p>
          <a:p>
            <a:pPr marL="0" indent="0" hangingPunct="0">
              <a:buNone/>
            </a:pPr>
            <a:r>
              <a:rPr lang="pt-BR" noProof="0" dirty="0" smtClean="0"/>
              <a:t>Note as promessas ligadas com a vida eterna:</a:t>
            </a:r>
          </a:p>
          <a:p>
            <a:pPr marL="350838" indent="-350838" hangingPunct="0"/>
            <a:r>
              <a:rPr lang="pt-BR" noProof="0" dirty="0" smtClean="0"/>
              <a:t>“</a:t>
            </a:r>
            <a:r>
              <a:rPr lang="pt-BR" i="1" noProof="0" dirty="0" smtClean="0"/>
              <a:t>e não entrará em condenação, mas passou da morte para a vida</a:t>
            </a:r>
            <a:r>
              <a:rPr lang="pt-BR" noProof="0" dirty="0" smtClean="0"/>
              <a:t>” (João 5:24)</a:t>
            </a:r>
          </a:p>
          <a:p>
            <a:pPr marL="350838" indent="-350838" hangingPunct="0"/>
            <a:r>
              <a:rPr lang="pt-BR" noProof="0" dirty="0" smtClean="0"/>
              <a:t>“</a:t>
            </a:r>
            <a:r>
              <a:rPr lang="pt-BR" i="1" noProof="0" dirty="0" smtClean="0"/>
              <a:t>e nunca hão de perecer</a:t>
            </a:r>
            <a:r>
              <a:rPr lang="pt-BR" noProof="0" dirty="0" smtClean="0"/>
              <a:t>” (João 10:28)</a:t>
            </a:r>
          </a:p>
          <a:p>
            <a:pPr marL="350838" indent="-350838" hangingPunct="0"/>
            <a:r>
              <a:rPr lang="pt-BR" noProof="0" dirty="0" smtClean="0"/>
              <a:t>“</a:t>
            </a:r>
            <a:r>
              <a:rPr lang="pt-BR" i="1" noProof="0" dirty="0" smtClean="0"/>
              <a:t>e ninguém as arrebatará da minha mão</a:t>
            </a:r>
            <a:r>
              <a:rPr lang="pt-BR" noProof="0" dirty="0" smtClean="0"/>
              <a:t>” (João 10:28) </a:t>
            </a:r>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2.  A Salvação é Eterna porque Temos Vida Eterna – Uma Possessão Presente.</a:t>
            </a:r>
          </a:p>
          <a:p>
            <a:pPr algn="ctr" hangingPunct="0">
              <a:buNone/>
            </a:pPr>
            <a:endParaRPr lang="pt-BR" noProof="0" dirty="0" smtClean="0"/>
          </a:p>
          <a:p>
            <a:pPr marL="0" indent="0" hangingPunct="0">
              <a:buNone/>
            </a:pPr>
            <a:r>
              <a:rPr lang="pt-BR" noProof="0" dirty="0" smtClean="0"/>
              <a:t>Eu acredito nas declarações claras da Bíblia e suas promessas ligadas com a vida eterna. Se a minha salvação não é eterna, então Deus está mentindo, mas eu acredito que Ele não mente, nem nega suas promessas em outro lugar. </a:t>
            </a:r>
          </a:p>
          <a:p>
            <a:pPr marL="0" indent="0" hangingPunct="0">
              <a:buNone/>
            </a:pPr>
            <a:endParaRPr lang="pt-BR" noProof="0" dirty="0" smtClean="0"/>
          </a:p>
          <a:p>
            <a:pPr marL="0" indent="0" algn="ctr" hangingPunct="0">
              <a:buNone/>
            </a:pPr>
            <a:r>
              <a:rPr lang="pt-BR" noProof="0" dirty="0" smtClean="0"/>
              <a:t> II Timóteo 2:13</a:t>
            </a:r>
            <a:endParaRPr lang="pt-BR" dirty="0" smtClean="0"/>
          </a:p>
          <a:p>
            <a:pPr marL="0" indent="0" algn="ctr" hangingPunct="0">
              <a:buNone/>
            </a:pPr>
            <a:r>
              <a:rPr lang="pt-BR" noProof="0" dirty="0" smtClean="0"/>
              <a:t>“</a:t>
            </a:r>
            <a:r>
              <a:rPr lang="pt-BR" i="1" noProof="0" dirty="0" smtClean="0"/>
              <a:t>Se formos infiéis, ele permanece fiel; não pode negar-se a si mesmo.</a:t>
            </a:r>
            <a:r>
              <a:rPr lang="pt-BR" noProof="0" dirty="0" smtClean="0"/>
              <a:t>”</a:t>
            </a:r>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lvl="3" indent="-1600200" algn="ctr">
              <a:buNone/>
            </a:pPr>
            <a:r>
              <a:rPr lang="pt-BR" noProof="0" dirty="0" smtClean="0"/>
              <a:t>Cristo morreu como nosso substituto.</a:t>
            </a:r>
          </a:p>
          <a:p>
            <a:pPr lvl="3" indent="-1600200" algn="ctr">
              <a:buNone/>
            </a:pPr>
            <a:endParaRPr lang="pt-BR" noProof="0" dirty="0" smtClean="0"/>
          </a:p>
          <a:p>
            <a:pPr marL="0" indent="0" algn="ctr">
              <a:buNone/>
            </a:pPr>
            <a:r>
              <a:rPr lang="pt-BR" noProof="0" dirty="0" smtClean="0"/>
              <a:t>2 Coríntios 5:21</a:t>
            </a:r>
          </a:p>
          <a:p>
            <a:pPr marL="0" indent="0" algn="ctr">
              <a:buNone/>
            </a:pPr>
            <a:r>
              <a:rPr lang="pt-BR" noProof="0" dirty="0" smtClean="0"/>
              <a:t>“</a:t>
            </a:r>
            <a:r>
              <a:rPr lang="pt-BR" i="1" noProof="0" dirty="0" smtClean="0"/>
              <a:t>Àquele que não conheceu pecado, </a:t>
            </a:r>
            <a:r>
              <a:rPr lang="pt-BR" i="1" u="sng" noProof="0" dirty="0" smtClean="0"/>
              <a:t>o fez pecado por nós</a:t>
            </a:r>
            <a:r>
              <a:rPr lang="pt-BR" i="1" noProof="0" dirty="0" smtClean="0"/>
              <a:t>; para que nele fôssemos feitos justiça de Deus.</a:t>
            </a:r>
            <a:r>
              <a:rPr lang="pt-BR" noProof="0" dirty="0" smtClean="0"/>
              <a:t>”</a:t>
            </a:r>
          </a:p>
          <a:p>
            <a:pPr marL="0" indent="0" algn="ctr">
              <a:buNone/>
            </a:pPr>
            <a:endParaRPr lang="pt-BR" noProof="0" dirty="0" smtClean="0"/>
          </a:p>
          <a:p>
            <a:pPr marL="0" indent="0" algn="ctr">
              <a:buNone/>
            </a:pPr>
            <a:r>
              <a:rPr lang="pt-BR" noProof="0" dirty="0" smtClean="0"/>
              <a:t>1 Pedro 2:24</a:t>
            </a:r>
          </a:p>
          <a:p>
            <a:pPr marL="0" indent="0" algn="ctr">
              <a:buNone/>
            </a:pPr>
            <a:r>
              <a:rPr lang="pt-BR" noProof="0" dirty="0" smtClean="0"/>
              <a:t>“</a:t>
            </a:r>
            <a:r>
              <a:rPr lang="pt-BR" i="1" u="sng" noProof="0" dirty="0" smtClean="0"/>
              <a:t>Levando ele mesmo em seu corpo os nossos pecados</a:t>
            </a:r>
            <a:r>
              <a:rPr lang="pt-BR" i="1" noProof="0" dirty="0" smtClean="0"/>
              <a:t> sobre o madeiro, para que, mortos para os pecados, pudéssemos viver para a justiça; e pelas suas feridas fostes sarados</a:t>
            </a:r>
            <a:r>
              <a:rPr lang="pt-BR" noProof="0" dirty="0" smtClean="0"/>
              <a:t>.”</a:t>
            </a:r>
          </a:p>
        </p:txBody>
      </p:sp>
      <p:pic>
        <p:nvPicPr>
          <p:cNvPr id="6" name="Picture 5" descr="Subsitute.png"/>
          <p:cNvPicPr/>
          <p:nvPr/>
        </p:nvPicPr>
        <p:blipFill>
          <a:blip r:embed="rId2" cstate="print"/>
          <a:stretch>
            <a:fillRect/>
          </a:stretch>
        </p:blipFill>
        <p:spPr>
          <a:xfrm>
            <a:off x="7668344" y="1628800"/>
            <a:ext cx="961683" cy="917819"/>
          </a:xfrm>
          <a:prstGeom prst="rect">
            <a:avLst/>
          </a:prstGeom>
          <a:ln w="63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dissolv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3. A Salvação é Eterna porque Somos Habitados pelo Espírito Santo.</a:t>
            </a:r>
          </a:p>
          <a:p>
            <a:pPr marL="0" indent="0" hangingPunct="0">
              <a:buNone/>
            </a:pPr>
            <a:endParaRPr lang="pt-BR" noProof="0" dirty="0" smtClean="0"/>
          </a:p>
          <a:p>
            <a:pPr marL="0" indent="0" hangingPunct="0">
              <a:buNone/>
            </a:pPr>
            <a:r>
              <a:rPr lang="pt-BR" noProof="0" dirty="0" smtClean="0"/>
              <a:t>No instante que aceitamos a Cristo (nascemos de novo) o Espírito Santo passa a habitar em nossos corações eternamente. O nosso corpo se torna o templo do Espírito Santo.</a:t>
            </a:r>
          </a:p>
          <a:p>
            <a:pPr marL="0" indent="0" hangingPunct="0">
              <a:buNone/>
            </a:pPr>
            <a:endParaRPr lang="pt-BR" i="1" noProof="0" dirty="0" smtClean="0"/>
          </a:p>
          <a:p>
            <a:pPr marL="0" indent="0" algn="ctr" hangingPunct="0">
              <a:buNone/>
            </a:pPr>
            <a:r>
              <a:rPr lang="pt-BR" noProof="0" dirty="0" smtClean="0"/>
              <a:t>1 Coríntios 6:19</a:t>
            </a:r>
            <a:endParaRPr lang="pt-BR" dirty="0" smtClean="0"/>
          </a:p>
          <a:p>
            <a:pPr marL="0" indent="0" algn="ctr" hangingPunct="0">
              <a:buNone/>
            </a:pPr>
            <a:r>
              <a:rPr lang="pt-BR" noProof="0" dirty="0" smtClean="0"/>
              <a:t>“</a:t>
            </a:r>
            <a:r>
              <a:rPr lang="pt-BR" i="1" noProof="0" dirty="0" smtClean="0"/>
              <a:t>Ou não sabeis que </a:t>
            </a:r>
            <a:r>
              <a:rPr lang="pt-BR" i="1" u="sng" noProof="0" dirty="0" smtClean="0"/>
              <a:t>o nosso corpo é templo do Espírito Santo, que habita em vós</a:t>
            </a:r>
            <a:r>
              <a:rPr lang="pt-BR" u="sng" noProof="0" dirty="0" smtClean="0"/>
              <a:t> </a:t>
            </a:r>
            <a:r>
              <a:rPr lang="pt-BR" i="1" noProof="0" dirty="0" smtClean="0"/>
              <a:t>proveniente de Deus...”.</a:t>
            </a:r>
            <a:r>
              <a:rPr lang="pt-BR" noProof="0" dirty="0" smtClean="0"/>
              <a:t>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3. A Salvação é Eterna porque Somos Habitados pelo Espírito Santo.</a:t>
            </a:r>
          </a:p>
          <a:p>
            <a:pPr marL="0" indent="0" hangingPunct="0">
              <a:buNone/>
            </a:pPr>
            <a:endParaRPr lang="pt-BR" noProof="0" dirty="0" smtClean="0"/>
          </a:p>
          <a:p>
            <a:pPr marL="0" indent="0" hangingPunct="0">
              <a:buNone/>
            </a:pPr>
            <a:r>
              <a:rPr lang="pt-BR" noProof="0" dirty="0" smtClean="0"/>
              <a:t>Jesus prometeu que o Espírito Santo habitaria em nossos corações para todo </a:t>
            </a:r>
            <a:r>
              <a:rPr lang="pt-BR" u="sng" noProof="0" dirty="0" smtClean="0"/>
              <a:t>sempre</a:t>
            </a:r>
            <a:r>
              <a:rPr lang="pt-BR" noProof="0" dirty="0" smtClean="0"/>
              <a:t> em João 14:16-17: </a:t>
            </a:r>
          </a:p>
          <a:p>
            <a:pPr marL="0" indent="0" hangingPunct="0">
              <a:buNone/>
            </a:pPr>
            <a:endParaRPr lang="pt-BR" noProof="0" dirty="0" smtClean="0"/>
          </a:p>
          <a:p>
            <a:pPr marL="0" indent="0" algn="ctr" hangingPunct="0">
              <a:buNone/>
            </a:pPr>
            <a:r>
              <a:rPr lang="pt-BR" noProof="0" dirty="0" smtClean="0"/>
              <a:t>“</a:t>
            </a:r>
            <a:r>
              <a:rPr lang="pt-BR" i="1" noProof="0" dirty="0" smtClean="0"/>
              <a:t>E eu rogarei ao Pai, e ele vos dará outro Consolador, para </a:t>
            </a:r>
            <a:r>
              <a:rPr lang="pt-BR" i="1" u="sng" noProof="0" dirty="0" smtClean="0"/>
              <a:t>que fique convosco para sempre</a:t>
            </a:r>
            <a:r>
              <a:rPr lang="pt-BR" i="1" noProof="0" dirty="0" smtClean="0"/>
              <a:t>; O Espírito de verdade, que o mundo não pode receber, porque não o vê nem o conhece; mas vós o conheceis, porque habita convosco, e estará em vós</a:t>
            </a:r>
            <a:r>
              <a:rPr lang="pt-BR" noProof="0" dirty="0" smtClean="0"/>
              <a:t>”.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3. A Salvação é Eterna porque Somos Habitados pelo Espírito Santo.</a:t>
            </a:r>
          </a:p>
          <a:p>
            <a:pPr marL="0" indent="0" hangingPunct="0">
              <a:buNone/>
            </a:pPr>
            <a:endParaRPr lang="pt-BR" noProof="0" dirty="0" smtClean="0"/>
          </a:p>
          <a:p>
            <a:pPr marL="0" indent="0" hangingPunct="0">
              <a:buNone/>
            </a:pPr>
            <a:r>
              <a:rPr lang="pt-BR" noProof="0" dirty="0" smtClean="0"/>
              <a:t>Se o crente pudesse perder a salvação e ir para o inferno, então o Espírito Santo teria que ir também, pois a Bíblia claramente diz que o “</a:t>
            </a:r>
            <a:r>
              <a:rPr lang="pt-BR" i="1" noProof="0" dirty="0" smtClean="0"/>
              <a:t>Espírito Santo</a:t>
            </a:r>
            <a:r>
              <a:rPr lang="pt-BR" noProof="0" dirty="0" smtClean="0"/>
              <a:t>” iria ficar “</a:t>
            </a:r>
            <a:r>
              <a:rPr lang="pt-BR" i="1" noProof="0" dirty="0" smtClean="0"/>
              <a:t>conosco para </a:t>
            </a:r>
            <a:r>
              <a:rPr lang="pt-BR" i="1" u="sng" noProof="0" dirty="0" smtClean="0"/>
              <a:t>sempre</a:t>
            </a:r>
            <a:r>
              <a:rPr lang="pt-BR" noProof="0" dirty="0" smtClean="0"/>
              <a:t>” (João 14:16). Porém o pensamento que poderia perder a salvação é absurdo porque a promessa de Jesus é clara. I Coríntios 12:13: “</a:t>
            </a:r>
            <a:r>
              <a:rPr lang="pt-BR" i="1" noProof="0" dirty="0" smtClean="0"/>
              <a:t>Pois todos nós fomos batizados em um Espírito, formando um corpo, quer judeus, quer gregos, quer servos, quer livres, e todos temos bebido de um Espírito</a:t>
            </a:r>
            <a:r>
              <a:rPr lang="pt-BR" noProof="0" dirty="0" smtClean="0"/>
              <a:t>”.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4. A Salvação é Eterna porque Estamos Selados com o Espírito Santo.</a:t>
            </a:r>
          </a:p>
          <a:p>
            <a:pPr marL="0" indent="0" hangingPunct="0">
              <a:buNone/>
            </a:pPr>
            <a:endParaRPr lang="pt-BR" noProof="0" dirty="0" smtClean="0"/>
          </a:p>
          <a:p>
            <a:pPr marL="0" indent="0" hangingPunct="0">
              <a:buNone/>
            </a:pPr>
            <a:r>
              <a:rPr lang="pt-BR" noProof="0" dirty="0" smtClean="0"/>
              <a:t>A Bíblia afirma que estamos selados com o Espírito Santo:</a:t>
            </a:r>
          </a:p>
          <a:p>
            <a:pPr marL="0" indent="0" hangingPunct="0">
              <a:buNone/>
            </a:pPr>
            <a:endParaRPr lang="pt-BR" noProof="0" dirty="0" smtClean="0"/>
          </a:p>
          <a:p>
            <a:pPr marL="0" indent="0" algn="ctr" hangingPunct="0">
              <a:buNone/>
            </a:pPr>
            <a:r>
              <a:rPr lang="pt-BR" noProof="0" dirty="0" smtClean="0"/>
              <a:t>Efésios 1:13</a:t>
            </a:r>
          </a:p>
          <a:p>
            <a:pPr marL="0" indent="0" algn="ctr" hangingPunct="0">
              <a:buNone/>
            </a:pPr>
            <a:r>
              <a:rPr lang="pt-BR" noProof="0" dirty="0" smtClean="0"/>
              <a:t>“Em quem também vós </a:t>
            </a:r>
            <a:r>
              <a:rPr lang="pt-BR" i="1" noProof="0" dirty="0" smtClean="0"/>
              <a:t>estais, depois que ouvistes a palavra da verdade, o evangelho da vossa salvação; e, tendo nele também crido, </a:t>
            </a:r>
            <a:r>
              <a:rPr lang="pt-BR" i="1" u="sng" noProof="0" dirty="0" smtClean="0"/>
              <a:t>fostes selados com o Espírito Santo da promessa</a:t>
            </a:r>
            <a:r>
              <a:rPr lang="pt-BR" i="1" noProof="0" dirty="0" smtClean="0"/>
              <a:t>;”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4. A Salvação é Eterna porque Estamos Selados com o Espírito Santo.</a:t>
            </a:r>
          </a:p>
          <a:p>
            <a:pPr marL="0" indent="0" hangingPunct="0">
              <a:buNone/>
            </a:pPr>
            <a:endParaRPr lang="pt-BR" noProof="0" dirty="0" smtClean="0"/>
          </a:p>
          <a:p>
            <a:pPr marL="0" indent="0" hangingPunct="0">
              <a:buNone/>
            </a:pPr>
            <a:r>
              <a:rPr lang="pt-BR" noProof="0" dirty="0" smtClean="0"/>
              <a:t>A Bíblia afirma que estamos selados com o Espírito Santo:</a:t>
            </a:r>
          </a:p>
          <a:p>
            <a:pPr marL="0" indent="0" hangingPunct="0">
              <a:buNone/>
            </a:pPr>
            <a:endParaRPr lang="pt-BR" i="1" noProof="0" dirty="0" smtClean="0"/>
          </a:p>
          <a:p>
            <a:pPr marL="0" indent="0" algn="ctr" hangingPunct="0">
              <a:buNone/>
            </a:pPr>
            <a:r>
              <a:rPr lang="pt-BR" i="1" noProof="0" dirty="0" smtClean="0"/>
              <a:t>2 </a:t>
            </a:r>
            <a:r>
              <a:rPr lang="pt-BR" noProof="0" dirty="0" smtClean="0"/>
              <a:t>Coríntios 1:22</a:t>
            </a:r>
          </a:p>
          <a:p>
            <a:pPr marL="0" indent="0" algn="ctr" hangingPunct="0">
              <a:buNone/>
            </a:pPr>
            <a:r>
              <a:rPr lang="pt-BR" noProof="0" dirty="0" smtClean="0"/>
              <a:t>“</a:t>
            </a:r>
            <a:r>
              <a:rPr lang="pt-BR" u="sng" noProof="0" dirty="0" smtClean="0"/>
              <a:t>O qual também nos selou </a:t>
            </a:r>
            <a:r>
              <a:rPr lang="pt-BR" noProof="0" dirty="0" smtClean="0"/>
              <a:t>e deu o penhor do Espírito em nossos corações.” </a:t>
            </a:r>
          </a:p>
          <a:p>
            <a:pPr marL="0" indent="0" algn="ctr" hangingPunct="0">
              <a:buNone/>
            </a:pPr>
            <a:endParaRPr lang="pt-BR" sz="900" noProof="0" dirty="0" smtClean="0"/>
          </a:p>
          <a:p>
            <a:pPr marL="0" indent="0" algn="ctr" hangingPunct="0">
              <a:buNone/>
            </a:pPr>
            <a:r>
              <a:rPr lang="pt-BR" noProof="0" dirty="0" smtClean="0"/>
              <a:t>Efésios. 4:30</a:t>
            </a:r>
          </a:p>
          <a:p>
            <a:pPr marL="0" indent="0" algn="ctr" hangingPunct="0">
              <a:buNone/>
            </a:pPr>
            <a:r>
              <a:rPr lang="pt-BR" noProof="0" dirty="0" smtClean="0"/>
              <a:t>“</a:t>
            </a:r>
            <a:r>
              <a:rPr lang="pt-BR" i="1" noProof="0" dirty="0" smtClean="0"/>
              <a:t>E não entristeçais o Espírito Santo de Deus, no qual </a:t>
            </a:r>
            <a:r>
              <a:rPr lang="pt-BR" i="1" u="sng" noProof="0" dirty="0" smtClean="0"/>
              <a:t>estais selados para o dia da</a:t>
            </a:r>
            <a:r>
              <a:rPr lang="pt-BR" u="sng" noProof="0" dirty="0" smtClean="0"/>
              <a:t> </a:t>
            </a:r>
            <a:r>
              <a:rPr lang="pt-BR" i="1" u="sng" noProof="0" dirty="0" smtClean="0"/>
              <a:t>redenção</a:t>
            </a:r>
            <a:r>
              <a:rPr lang="pt-BR" i="1" noProof="0" dirty="0" smtClean="0"/>
              <a:t>.”</a:t>
            </a:r>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dissolv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dissolve">
                                      <p:cBhvr>
                                        <p:cTn id="2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4. A Salvação é Eterna porque Estamos Selados com o Espírito Santo.</a:t>
            </a:r>
          </a:p>
          <a:p>
            <a:pPr marL="0" indent="0" hangingPunct="0">
              <a:buNone/>
            </a:pPr>
            <a:endParaRPr lang="pt-BR" noProof="0" dirty="0" smtClean="0"/>
          </a:p>
          <a:p>
            <a:pPr marL="0" indent="0" hangingPunct="0">
              <a:buNone/>
            </a:pPr>
            <a:r>
              <a:rPr lang="pt-BR" noProof="0" dirty="0" smtClean="0"/>
              <a:t>Nos tempos antigos as cartas eram seladas com cera derretida. Os reis selavam as cartas com o símbolo de seus anéis, e as cartas não podiam ser abertas até chegarem ao seu destino. Na Bíblia o Espírito Santo é simbolizado por um selo que nos garante o nosso destino no Céu. Observe que estamos selados até “</a:t>
            </a:r>
            <a:r>
              <a:rPr lang="pt-BR" i="1" u="sng" noProof="0" dirty="0" smtClean="0"/>
              <a:t>o dia da redenção</a:t>
            </a:r>
            <a:r>
              <a:rPr lang="pt-BR" noProof="0" dirty="0" smtClean="0"/>
              <a:t>” (Ef. 4:30). O dia da redenção é o dia da volta de Cristo quando Ele nos dará corpos glorificados conforme o dEle.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4. A Salvação é Eterna porque Estamos Selados com o Espírito Santo.</a:t>
            </a:r>
          </a:p>
          <a:p>
            <a:pPr marL="0" indent="0" hangingPunct="0">
              <a:buNone/>
            </a:pPr>
            <a:endParaRPr lang="pt-BR" noProof="0" dirty="0" smtClean="0"/>
          </a:p>
          <a:p>
            <a:pPr marL="0" indent="0" hangingPunct="0">
              <a:buNone/>
            </a:pPr>
            <a:r>
              <a:rPr lang="pt-BR" noProof="0" dirty="0" smtClean="0"/>
              <a:t>Se pudéssemos perder a Salvação, o selo do Espírito Santo não seria real. Note que podemos entristecer o Espírito Santo com amargura, ira, cólera, gritaria, etc., </a:t>
            </a:r>
          </a:p>
          <a:p>
            <a:pPr marL="0" indent="0" hangingPunct="0">
              <a:buNone/>
            </a:pPr>
            <a:r>
              <a:rPr lang="pt-BR" noProof="0" dirty="0" smtClean="0"/>
              <a:t>Efésios 4: 30-31, “</a:t>
            </a:r>
            <a:r>
              <a:rPr lang="pt-BR" i="1" noProof="0" dirty="0" smtClean="0"/>
              <a:t>E </a:t>
            </a:r>
            <a:r>
              <a:rPr lang="pt-BR" i="1" u="sng" noProof="0" dirty="0" smtClean="0"/>
              <a:t>não entristeçais o Espírito Santo </a:t>
            </a:r>
            <a:r>
              <a:rPr lang="pt-BR" i="1" noProof="0" dirty="0" smtClean="0"/>
              <a:t>de Deus, no qual estais selados para o dia da redenção. Toda a </a:t>
            </a:r>
            <a:r>
              <a:rPr lang="pt-BR" i="1" u="sng" noProof="0" dirty="0" smtClean="0"/>
              <a:t>amargura</a:t>
            </a:r>
            <a:r>
              <a:rPr lang="pt-BR" i="1" noProof="0" dirty="0" smtClean="0"/>
              <a:t>, e </a:t>
            </a:r>
            <a:r>
              <a:rPr lang="pt-BR" i="1" u="sng" noProof="0" dirty="0" smtClean="0"/>
              <a:t>ira</a:t>
            </a:r>
            <a:r>
              <a:rPr lang="pt-BR" i="1" noProof="0" dirty="0" smtClean="0"/>
              <a:t>, e </a:t>
            </a:r>
            <a:r>
              <a:rPr lang="pt-BR" i="1" u="sng" noProof="0" dirty="0" smtClean="0"/>
              <a:t>cólera</a:t>
            </a:r>
            <a:r>
              <a:rPr lang="pt-BR" i="1" noProof="0" dirty="0" smtClean="0"/>
              <a:t>, e </a:t>
            </a:r>
            <a:r>
              <a:rPr lang="pt-BR" i="1" u="sng" noProof="0" dirty="0" smtClean="0"/>
              <a:t>gritaria</a:t>
            </a:r>
            <a:r>
              <a:rPr lang="pt-BR" i="1" noProof="0" dirty="0" smtClean="0"/>
              <a:t>, e </a:t>
            </a:r>
            <a:r>
              <a:rPr lang="pt-BR" i="1" u="sng" noProof="0" dirty="0" smtClean="0"/>
              <a:t>blasfêmia</a:t>
            </a:r>
            <a:r>
              <a:rPr lang="pt-BR" i="1" noProof="0" dirty="0" smtClean="0"/>
              <a:t> e toda a </a:t>
            </a:r>
            <a:r>
              <a:rPr lang="pt-BR" i="1" u="sng" noProof="0" dirty="0" smtClean="0"/>
              <a:t>malícia</a:t>
            </a:r>
            <a:r>
              <a:rPr lang="pt-BR" i="1" noProof="0" dirty="0" smtClean="0"/>
              <a:t> sejam tiradas dentre vós</a:t>
            </a:r>
            <a:r>
              <a:rPr lang="pt-BR" noProof="0" dirty="0" smtClean="0"/>
              <a:t>,”</a:t>
            </a:r>
          </a:p>
          <a:p>
            <a:pPr marL="0" indent="0" hangingPunct="0">
              <a:buNone/>
            </a:pPr>
            <a:endParaRPr lang="pt-BR" noProof="0" dirty="0" smtClean="0"/>
          </a:p>
          <a:p>
            <a:pPr marL="0" indent="0" hangingPunct="0">
              <a:buNone/>
            </a:pPr>
            <a:r>
              <a:rPr lang="pt-BR" noProof="0" dirty="0" smtClean="0"/>
              <a:t>Somos selados apesar de tudo isso com o Espírito até a volta de Cristo.</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4525963"/>
          </a:xfrm>
        </p:spPr>
        <p:txBody>
          <a:bodyPr>
            <a:noAutofit/>
          </a:bodyPr>
          <a:lstStyle/>
          <a:p>
            <a:pPr algn="ctr" hangingPunct="0">
              <a:buNone/>
            </a:pPr>
            <a:r>
              <a:rPr lang="pt-BR" noProof="0" dirty="0" smtClean="0"/>
              <a:t>5. A Salvação é Eterna porque Temos o Penhor do Espírito.</a:t>
            </a:r>
          </a:p>
          <a:p>
            <a:pPr algn="ctr" hangingPunct="0">
              <a:buNone/>
            </a:pPr>
            <a:endParaRPr lang="pt-BR" noProof="0" dirty="0" smtClean="0"/>
          </a:p>
          <a:p>
            <a:pPr marL="0" indent="0" hangingPunct="0">
              <a:buNone/>
            </a:pPr>
            <a:r>
              <a:rPr lang="pt-BR" noProof="0" dirty="0" smtClean="0"/>
              <a:t>A Bíblia afirma que temos o penhor (garantia) do Espírito: </a:t>
            </a:r>
          </a:p>
          <a:p>
            <a:pPr marL="0" indent="0" hangingPunct="0">
              <a:buNone/>
            </a:pPr>
            <a:endParaRPr lang="pt-BR" noProof="0" dirty="0" smtClean="0"/>
          </a:p>
          <a:p>
            <a:pPr marL="0" indent="0" algn="ctr" hangingPunct="0">
              <a:buNone/>
            </a:pPr>
            <a:r>
              <a:rPr lang="pt-BR" noProof="0" dirty="0" smtClean="0"/>
              <a:t>2 Coríntios 5:5</a:t>
            </a:r>
            <a:endParaRPr lang="pt-BR" dirty="0" smtClean="0"/>
          </a:p>
          <a:p>
            <a:pPr marL="0" indent="0" algn="ctr" hangingPunct="0">
              <a:buNone/>
            </a:pPr>
            <a:r>
              <a:rPr lang="pt-BR" i="1" noProof="0" dirty="0" smtClean="0"/>
              <a:t>“Ora, quem para isto nos preparou foi Deus, o qual nos deu, também </a:t>
            </a:r>
            <a:r>
              <a:rPr lang="pt-BR" i="1" u="sng" noProof="0" dirty="0" smtClean="0"/>
              <a:t>o penhor do</a:t>
            </a:r>
            <a:r>
              <a:rPr lang="pt-BR" u="sng" noProof="0" dirty="0" smtClean="0"/>
              <a:t> </a:t>
            </a:r>
            <a:r>
              <a:rPr lang="pt-BR" i="1" u="sng" noProof="0" dirty="0" smtClean="0"/>
              <a:t>Espírito</a:t>
            </a:r>
            <a:r>
              <a:rPr lang="pt-BR" i="1" noProof="0" dirty="0" smtClean="0"/>
              <a:t>”</a:t>
            </a:r>
            <a:r>
              <a:rPr lang="pt-BR" noProof="0" dirty="0" smtClean="0"/>
              <a:t>  </a:t>
            </a:r>
          </a:p>
          <a:p>
            <a:pPr marL="0" indent="0" algn="ctr" hangingPunct="0">
              <a:buNone/>
            </a:pPr>
            <a:endParaRPr lang="pt-BR" sz="900" noProof="0" dirty="0" smtClean="0"/>
          </a:p>
          <a:p>
            <a:pPr marL="0" indent="0" algn="ctr" hangingPunct="0">
              <a:buNone/>
            </a:pPr>
            <a:r>
              <a:rPr lang="pt-BR" noProof="0" dirty="0" smtClean="0"/>
              <a:t>2 Coríntios 1:22</a:t>
            </a:r>
            <a:endParaRPr lang="pt-BR" dirty="0" smtClean="0"/>
          </a:p>
          <a:p>
            <a:pPr marL="0" indent="0" algn="ctr" hangingPunct="0">
              <a:buNone/>
            </a:pPr>
            <a:r>
              <a:rPr lang="pt-BR" noProof="0" dirty="0" smtClean="0"/>
              <a:t>“</a:t>
            </a:r>
            <a:r>
              <a:rPr lang="pt-BR" i="1" noProof="0" dirty="0" smtClean="0"/>
              <a:t>O qual também nos selou e </a:t>
            </a:r>
            <a:r>
              <a:rPr lang="pt-BR" i="1" u="sng" noProof="0" dirty="0" smtClean="0"/>
              <a:t>deu o penhor do Espírito</a:t>
            </a:r>
            <a:r>
              <a:rPr lang="pt-BR" i="1" noProof="0" dirty="0" smtClean="0"/>
              <a:t> em nossos corações</a:t>
            </a:r>
            <a:r>
              <a:rPr lang="pt-BR" noProof="0" dirty="0" smtClean="0"/>
              <a:t>.”</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5. A Salvação é Eterna porque Temos o Penhor do Espírito.</a:t>
            </a:r>
          </a:p>
          <a:p>
            <a:pPr algn="ctr" hangingPunct="0">
              <a:buNone/>
            </a:pPr>
            <a:endParaRPr lang="pt-BR" noProof="0" dirty="0" smtClean="0"/>
          </a:p>
          <a:p>
            <a:pPr marL="0" indent="0" hangingPunct="0">
              <a:buNone/>
            </a:pPr>
            <a:r>
              <a:rPr lang="pt-BR" noProof="0" dirty="0" smtClean="0"/>
              <a:t>A Bíblia afirma que temos o penhor (garantia) do Espírito: </a:t>
            </a:r>
          </a:p>
          <a:p>
            <a:pPr marL="0" indent="0" hangingPunct="0">
              <a:buNone/>
            </a:pPr>
            <a:endParaRPr lang="pt-BR" noProof="0" dirty="0" smtClean="0"/>
          </a:p>
          <a:p>
            <a:pPr marL="0" indent="0" algn="ctr" hangingPunct="0">
              <a:buNone/>
            </a:pPr>
            <a:r>
              <a:rPr lang="pt-BR" noProof="0" dirty="0" smtClean="0"/>
              <a:t>Efésios 1:13-14</a:t>
            </a:r>
            <a:endParaRPr lang="pt-BR" dirty="0" smtClean="0"/>
          </a:p>
          <a:p>
            <a:pPr marL="0" indent="0" algn="ctr" hangingPunct="0">
              <a:buNone/>
            </a:pPr>
            <a:r>
              <a:rPr lang="pt-BR" noProof="0" dirty="0" smtClean="0"/>
              <a:t>“</a:t>
            </a:r>
            <a:r>
              <a:rPr lang="pt-BR" i="1" noProof="0" dirty="0" smtClean="0"/>
              <a:t>Em quem também vós estais, depois que ouvistes a palavra da verdade, o evangelho da vossa salvação; e, tendo nele também crido, fostes selados com o Espírito Santo da promessa; </a:t>
            </a:r>
            <a:r>
              <a:rPr lang="pt-BR" i="1" u="sng" noProof="0" dirty="0" smtClean="0"/>
              <a:t>O qual é o penhor da nossa herança</a:t>
            </a:r>
            <a:r>
              <a:rPr lang="pt-BR" i="1" noProof="0" dirty="0" smtClean="0"/>
              <a:t>, para redenção da possessão adquirida, para louvor da sua glória</a:t>
            </a:r>
            <a:r>
              <a:rPr lang="pt-BR" noProof="0" dirty="0" smtClean="0"/>
              <a:t>.”</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5. A Salvação é Eterna porque Temos o Penhor do Espírito.</a:t>
            </a:r>
          </a:p>
          <a:p>
            <a:pPr algn="ctr" hangingPunct="0">
              <a:buNone/>
            </a:pPr>
            <a:endParaRPr lang="pt-BR" noProof="0" dirty="0" smtClean="0"/>
          </a:p>
          <a:p>
            <a:pPr marL="0" indent="0" hangingPunct="0">
              <a:buNone/>
            </a:pPr>
            <a:r>
              <a:rPr lang="pt-BR" noProof="0" dirty="0" smtClean="0"/>
              <a:t>A palavra “</a:t>
            </a:r>
            <a:r>
              <a:rPr lang="pt-BR" i="1" noProof="0" dirty="0" smtClean="0"/>
              <a:t>penhor</a:t>
            </a:r>
            <a:r>
              <a:rPr lang="pt-BR" noProof="0" dirty="0" smtClean="0"/>
              <a:t>” significa uma promessa, uma garantia. Então o Espírito Santo é uma promessa ou garantia de que Deus vai nos guardar até o dia final. </a:t>
            </a:r>
          </a:p>
          <a:p>
            <a:pPr marL="0" indent="0" hangingPunct="0">
              <a:buNone/>
            </a:pPr>
            <a:endParaRPr lang="pt-BR" noProof="0" dirty="0" smtClean="0"/>
          </a:p>
          <a:p>
            <a:pPr marL="0" indent="0" hangingPunct="0">
              <a:buNone/>
            </a:pPr>
            <a:r>
              <a:rPr lang="pt-BR" noProof="0" dirty="0" smtClean="0"/>
              <a:t>Efésios 1:14 claramente explica sobre a garantia do Espírito Santo em nossas vidas: “</a:t>
            </a:r>
            <a:r>
              <a:rPr lang="pt-BR" i="1" noProof="0" dirty="0" smtClean="0"/>
              <a:t>O qual é o penhor da nossa herança, para redenção da possessão adquirida, para louvor da sua glória</a:t>
            </a:r>
            <a:r>
              <a:rPr lang="pt-BR" noProof="0" dirty="0" smtClean="0"/>
              <a:t>.”</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lvl="3" indent="-1600200" algn="ctr">
              <a:buNone/>
            </a:pPr>
            <a:r>
              <a:rPr lang="pt-BR" noProof="0" dirty="0" smtClean="0"/>
              <a:t>Cristo morreu como nosso substituto.</a:t>
            </a:r>
          </a:p>
          <a:p>
            <a:pPr lvl="3" indent="-1600200" algn="ctr">
              <a:buNone/>
            </a:pPr>
            <a:endParaRPr lang="pt-BR" noProof="0" dirty="0" smtClean="0"/>
          </a:p>
          <a:p>
            <a:pPr marL="0" indent="0" algn="ctr">
              <a:buNone/>
            </a:pPr>
            <a:r>
              <a:rPr lang="pt-BR" noProof="0" dirty="0" smtClean="0"/>
              <a:t>Isaías 53:5 </a:t>
            </a:r>
          </a:p>
          <a:p>
            <a:pPr marL="0" indent="0" algn="ctr">
              <a:buNone/>
            </a:pPr>
            <a:r>
              <a:rPr lang="pt-BR" noProof="0" dirty="0" smtClean="0"/>
              <a:t>“</a:t>
            </a:r>
            <a:r>
              <a:rPr lang="pt-BR" i="1" noProof="0" dirty="0" smtClean="0"/>
              <a:t>Mas ele foi ferido por causa das nossas transgressões, e moído por causa das nossas iniqüidades; o castigo que nos traz a paz estava sobre ele, e pelas suas pisaduras fomos sarados.”</a:t>
            </a:r>
          </a:p>
          <a:p>
            <a:pPr marL="0" indent="0" algn="ctr">
              <a:buNone/>
            </a:pPr>
            <a:endParaRPr lang="pt-BR" sz="900" i="1" noProof="0" dirty="0" smtClean="0"/>
          </a:p>
          <a:p>
            <a:pPr marL="0" indent="0" algn="ctr">
              <a:buNone/>
            </a:pPr>
            <a:r>
              <a:rPr lang="pt-BR" noProof="0" dirty="0" smtClean="0"/>
              <a:t>Gálatas 3:13</a:t>
            </a:r>
            <a:endParaRPr lang="pt-BR" dirty="0" smtClean="0"/>
          </a:p>
          <a:p>
            <a:pPr marL="0" indent="0" algn="ctr">
              <a:buNone/>
            </a:pPr>
            <a:r>
              <a:rPr lang="pt-BR" i="1" noProof="0" dirty="0" smtClean="0"/>
              <a:t>“Cristo nos resgatou da maldição da lei, fazendo-se maldição por nós; porque está escrito: Maldito todo aquele que for pendurado no madeiro;”</a:t>
            </a:r>
          </a:p>
          <a:p>
            <a:pPr marL="0" indent="0">
              <a:buNone/>
            </a:pPr>
            <a:endParaRPr lang="pt-BR" i="1" noProof="0" dirty="0" smtClean="0"/>
          </a:p>
          <a:p>
            <a:pPr lvl="3" indent="-1600200" algn="ctr">
              <a:buNone/>
            </a:pPr>
            <a:endParaRPr lang="pt-BR" noProof="0" dirty="0" smtClean="0"/>
          </a:p>
        </p:txBody>
      </p:sp>
      <p:pic>
        <p:nvPicPr>
          <p:cNvPr id="6" name="Picture 5" descr="Subsitute.png"/>
          <p:cNvPicPr/>
          <p:nvPr/>
        </p:nvPicPr>
        <p:blipFill>
          <a:blip r:embed="rId2" cstate="print"/>
          <a:stretch>
            <a:fillRect/>
          </a:stretch>
        </p:blipFill>
        <p:spPr>
          <a:xfrm>
            <a:off x="7668344" y="1628800"/>
            <a:ext cx="961683" cy="917819"/>
          </a:xfrm>
          <a:prstGeom prst="rect">
            <a:avLst/>
          </a:prstGeom>
          <a:ln w="63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dissolv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5. A Salvação é Eterna porque Temos o Penhor do Espírito.</a:t>
            </a:r>
          </a:p>
          <a:p>
            <a:pPr algn="ctr" hangingPunct="0">
              <a:buNone/>
            </a:pPr>
            <a:endParaRPr lang="pt-BR" noProof="0" dirty="0" smtClean="0"/>
          </a:p>
          <a:p>
            <a:pPr marL="0" indent="0" hangingPunct="0">
              <a:buNone/>
            </a:pPr>
            <a:r>
              <a:rPr lang="pt-BR" noProof="0" dirty="0" smtClean="0"/>
              <a:t>A palavra “</a:t>
            </a:r>
            <a:r>
              <a:rPr lang="pt-BR" i="1" noProof="0" dirty="0" smtClean="0"/>
              <a:t>penhor</a:t>
            </a:r>
            <a:r>
              <a:rPr lang="pt-BR" noProof="0" dirty="0" smtClean="0"/>
              <a:t>” significa uma promessa, uma garantia. Então o Espírito Santo é uma promessa ou garantia de que Deus vai nos guardar até o dia final. </a:t>
            </a:r>
          </a:p>
          <a:p>
            <a:pPr marL="0" indent="0" hangingPunct="0">
              <a:buNone/>
            </a:pPr>
            <a:endParaRPr lang="pt-BR" noProof="0" dirty="0" smtClean="0"/>
          </a:p>
          <a:p>
            <a:pPr marL="0" indent="0" hangingPunct="0">
              <a:buNone/>
            </a:pPr>
            <a:r>
              <a:rPr lang="pt-BR" noProof="0" dirty="0" smtClean="0"/>
              <a:t>Assim como também 1 Pedro 1:4, </a:t>
            </a:r>
            <a:r>
              <a:rPr lang="pt-BR" i="1" noProof="0" dirty="0" smtClean="0"/>
              <a:t>“Para uma herança incorruptível, incontaminável, e que não se pode murchar, guardada nos céus para vós</a:t>
            </a:r>
            <a:r>
              <a:rPr lang="pt-BR" noProof="0" dirty="0" smtClean="0"/>
              <a:t>”.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5. A Salvação é Eterna porque Temos o Penhor do Espírito.</a:t>
            </a:r>
          </a:p>
          <a:p>
            <a:pPr algn="ctr" hangingPunct="0">
              <a:buNone/>
            </a:pPr>
            <a:endParaRPr lang="pt-BR" noProof="0" dirty="0" smtClean="0"/>
          </a:p>
          <a:p>
            <a:pPr marL="0" indent="0" hangingPunct="0">
              <a:buNone/>
            </a:pPr>
            <a:r>
              <a:rPr lang="pt-BR" noProof="0" dirty="0" smtClean="0"/>
              <a:t>Se pudéssemos perder a salvação as promessas e garantias de Deus não seriam verdadeiras. </a:t>
            </a:r>
          </a:p>
          <a:p>
            <a:pPr marL="0" indent="0" hangingPunct="0">
              <a:buNone/>
            </a:pPr>
            <a:endParaRPr lang="pt-BR" noProof="0" dirty="0" smtClean="0"/>
          </a:p>
          <a:p>
            <a:pPr marL="0" indent="0" hangingPunct="0">
              <a:buNone/>
            </a:pPr>
            <a:r>
              <a:rPr lang="pt-BR" noProof="0" dirty="0" smtClean="0"/>
              <a:t>Será que Deus está nos enganado? Claro que não! Podemos confiar plenamente na Sua Palavra.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6. A Salvação é Eterna porque Estamos agora, na Presença de Deus, no Céu.</a:t>
            </a:r>
          </a:p>
          <a:p>
            <a:pPr algn="ctr" hangingPunct="0">
              <a:buNone/>
            </a:pPr>
            <a:endParaRPr lang="pt-BR" noProof="0" dirty="0" smtClean="0"/>
          </a:p>
          <a:p>
            <a:pPr marL="0" indent="0" hangingPunct="0">
              <a:buNone/>
            </a:pPr>
            <a:r>
              <a:rPr lang="pt-BR" noProof="0" dirty="0" smtClean="0"/>
              <a:t> </a:t>
            </a:r>
            <a:endParaRPr lang="pt-BR" noProof="0" dirty="0"/>
          </a:p>
        </p:txBody>
      </p:sp>
      <p:pic>
        <p:nvPicPr>
          <p:cNvPr id="4" name="Picture 3" descr="14_seated-with-christ.jpg"/>
          <p:cNvPicPr>
            <a:picLocks noChangeAspect="1"/>
          </p:cNvPicPr>
          <p:nvPr/>
        </p:nvPicPr>
        <p:blipFill>
          <a:blip r:embed="rId2" cstate="print"/>
          <a:stretch>
            <a:fillRect/>
          </a:stretch>
        </p:blipFill>
        <p:spPr>
          <a:xfrm>
            <a:off x="722684" y="2394426"/>
            <a:ext cx="7696736" cy="4332163"/>
          </a:xfrm>
          <a:prstGeom prst="rect">
            <a:avLst/>
          </a:prstGeom>
        </p:spPr>
      </p:pic>
      <p:pic>
        <p:nvPicPr>
          <p:cNvPr id="5" name="Picture 4" descr="smiley-face-thumbs-up-thank-you-LcKd8appi.jpeg"/>
          <p:cNvPicPr>
            <a:picLocks noChangeAspect="1"/>
          </p:cNvPicPr>
          <p:nvPr/>
        </p:nvPicPr>
        <p:blipFill>
          <a:blip r:embed="rId3"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6. A Salvação é Eterna porque Estamos agora, na Presença de Deus, no Céu.</a:t>
            </a:r>
          </a:p>
          <a:p>
            <a:pPr algn="ctr" hangingPunct="0">
              <a:buNone/>
            </a:pPr>
            <a:endParaRPr lang="pt-BR" noProof="0" dirty="0" smtClean="0"/>
          </a:p>
          <a:p>
            <a:pPr marL="0" indent="0" hangingPunct="0">
              <a:buNone/>
            </a:pPr>
            <a:r>
              <a:rPr lang="pt-BR" noProof="0" dirty="0" smtClean="0"/>
              <a:t>A Bíblia diz: “</a:t>
            </a:r>
            <a:r>
              <a:rPr lang="pt-BR" i="1" noProof="0" dirty="0" smtClean="0"/>
              <a:t>E nos ressuscitou juntamente com Ele, e </a:t>
            </a:r>
            <a:r>
              <a:rPr lang="pt-BR" i="1" u="sng" noProof="0" dirty="0" smtClean="0"/>
              <a:t>nos fez assentar nos lugares celestiais</a:t>
            </a:r>
            <a:r>
              <a:rPr lang="pt-BR" i="1" noProof="0" dirty="0" smtClean="0"/>
              <a:t>, em Cristo Jesus, para mostrar, nos séculos vindouros, as abundantes riquezas da sua graça, pela sua benignidade para conosco, em Cristo.”</a:t>
            </a:r>
            <a:r>
              <a:rPr lang="pt-BR" noProof="0" dirty="0" smtClean="0"/>
              <a:t> (Ef. 2:6-7). </a:t>
            </a:r>
          </a:p>
          <a:p>
            <a:pPr marL="0" indent="0" hangingPunct="0">
              <a:buNone/>
            </a:pPr>
            <a:endParaRPr lang="pt-BR" noProof="0" dirty="0" smtClean="0"/>
          </a:p>
          <a:p>
            <a:pPr marL="0" indent="0" hangingPunct="0">
              <a:buNone/>
            </a:pPr>
            <a:r>
              <a:rPr lang="pt-BR" noProof="0" dirty="0" smtClean="0"/>
              <a:t>Esta é a </a:t>
            </a:r>
            <a:r>
              <a:rPr lang="pt-BR" i="1" u="sng" noProof="0" dirty="0" smtClean="0"/>
              <a:t>posição</a:t>
            </a:r>
            <a:r>
              <a:rPr lang="pt-BR" noProof="0" dirty="0" smtClean="0"/>
              <a:t> que a Salvação em cristo nos garante: Estamos assentados “</a:t>
            </a:r>
            <a:r>
              <a:rPr lang="pt-BR" i="1" noProof="0" dirty="0" smtClean="0"/>
              <a:t>nos lugares celestiais</a:t>
            </a:r>
            <a:r>
              <a:rPr lang="pt-BR" noProof="0" dirty="0" smtClean="0"/>
              <a:t>”. Estamos AGORA na vista de Deus, no Céu.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6. A Salvação é Eterna porque Estamos agora, na Presença de Deus, no Céu.</a:t>
            </a:r>
          </a:p>
          <a:p>
            <a:pPr algn="ctr" hangingPunct="0">
              <a:buNone/>
            </a:pPr>
            <a:endParaRPr lang="pt-BR" noProof="0" dirty="0" smtClean="0"/>
          </a:p>
          <a:p>
            <a:pPr marL="0" indent="0" hangingPunct="0">
              <a:buNone/>
            </a:pPr>
            <a:r>
              <a:rPr lang="pt-BR" noProof="0" dirty="0" smtClean="0"/>
              <a:t>Se um salvo pudesse perder a sua salvação, então Deus teria que tirar ele do Céu. Assim “</a:t>
            </a:r>
            <a:r>
              <a:rPr lang="pt-BR" i="1" noProof="0" dirty="0" smtClean="0"/>
              <a:t>a graça e benignidade de Deus</a:t>
            </a:r>
            <a:r>
              <a:rPr lang="pt-BR" noProof="0" dirty="0" smtClean="0"/>
              <a:t>” valeriam muito pouco e por pouco tempo, mas se apesar de nossos pecados e falhas Deus nos mantém no Céu, isto realmente mostraria as “</a:t>
            </a:r>
            <a:r>
              <a:rPr lang="pt-BR" i="1" noProof="0" dirty="0" smtClean="0"/>
              <a:t>riquezas da sua graça”</a:t>
            </a:r>
            <a:r>
              <a:rPr lang="pt-BR" noProof="0" dirty="0" smtClean="0"/>
              <a:t>. </a:t>
            </a:r>
          </a:p>
          <a:p>
            <a:pPr marL="0" indent="0" hangingPunct="0">
              <a:buNone/>
            </a:pPr>
            <a:r>
              <a:rPr lang="pt-BR" noProof="0" dirty="0" smtClean="0"/>
              <a:t>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7. A Salvação é Eterna porque nunca Seremos Lançados fora. </a:t>
            </a:r>
          </a:p>
          <a:p>
            <a:pPr algn="ctr" hangingPunct="0">
              <a:buNone/>
            </a:pPr>
            <a:endParaRPr lang="pt-BR" noProof="0" dirty="0" smtClean="0"/>
          </a:p>
          <a:p>
            <a:pPr marL="0" indent="0" hangingPunct="0">
              <a:buNone/>
            </a:pPr>
            <a:r>
              <a:rPr lang="pt-BR" noProof="0" dirty="0" smtClean="0"/>
              <a:t>A Bíblia diz: </a:t>
            </a:r>
            <a:r>
              <a:rPr lang="pt-BR" i="1" noProof="0" dirty="0" smtClean="0"/>
              <a:t>“Todo o que o Pai me dá virá e mim; e o que vem a mim, </a:t>
            </a:r>
            <a:r>
              <a:rPr lang="pt-BR" i="1" u="sng" noProof="0" dirty="0" smtClean="0"/>
              <a:t>de maneira nenhuma o</a:t>
            </a:r>
            <a:r>
              <a:rPr lang="pt-BR" u="sng" noProof="0" dirty="0" smtClean="0"/>
              <a:t> </a:t>
            </a:r>
            <a:r>
              <a:rPr lang="pt-BR" i="1" u="sng" noProof="0" dirty="0" smtClean="0"/>
              <a:t>lançarei fora</a:t>
            </a:r>
            <a:r>
              <a:rPr lang="pt-BR" i="1" noProof="0" dirty="0" smtClean="0"/>
              <a:t>.”</a:t>
            </a:r>
            <a:r>
              <a:rPr lang="pt-BR" noProof="0" dirty="0" smtClean="0"/>
              <a:t> (João 6:37). </a:t>
            </a:r>
          </a:p>
          <a:p>
            <a:pPr marL="0" indent="0" hangingPunct="0">
              <a:buNone/>
            </a:pPr>
            <a:endParaRPr lang="pt-BR" noProof="0" dirty="0" smtClean="0"/>
          </a:p>
          <a:p>
            <a:pPr marL="0" indent="0" hangingPunct="0">
              <a:buNone/>
            </a:pPr>
            <a:r>
              <a:rPr lang="pt-BR" noProof="0" dirty="0" smtClean="0"/>
              <a:t>A Bíblia claramente explica que jamais seremos lançados fora da presença de Deus uma vez que chegamos a Cristo.</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7. A Salvação é Eterna porque nunca Seremos Lançados fora. </a:t>
            </a:r>
          </a:p>
          <a:p>
            <a:pPr algn="ctr" hangingPunct="0">
              <a:buNone/>
            </a:pPr>
            <a:endParaRPr lang="pt-BR" noProof="0" dirty="0" smtClean="0"/>
          </a:p>
          <a:p>
            <a:pPr marL="0" indent="0" hangingPunct="0">
              <a:buNone/>
            </a:pPr>
            <a:r>
              <a:rPr lang="pt-BR" noProof="0" dirty="0" smtClean="0"/>
              <a:t>Ele promete que nunca nos mandará embora mesmo se pecarmos contra Ele porque estamos seguros nas mãos de Deus: </a:t>
            </a:r>
          </a:p>
          <a:p>
            <a:pPr marL="0" indent="0" hangingPunct="0">
              <a:buNone/>
            </a:pPr>
            <a:endParaRPr lang="pt-BR" noProof="0" dirty="0" smtClean="0"/>
          </a:p>
          <a:p>
            <a:pPr marL="0" indent="0" algn="ctr" hangingPunct="0">
              <a:buNone/>
            </a:pPr>
            <a:r>
              <a:rPr lang="pt-BR" noProof="0" dirty="0" smtClean="0"/>
              <a:t>“</a:t>
            </a:r>
            <a:r>
              <a:rPr lang="pt-BR" i="1" noProof="0" dirty="0" smtClean="0"/>
              <a:t>As minhas ovelhas ouvem a minha voz, e eu conheço-as, e elas me seguem; E dou-lhes a vida eterna, e nunca hão de perecer, e </a:t>
            </a:r>
            <a:r>
              <a:rPr lang="pt-BR" i="1" u="sng" noProof="0" dirty="0" smtClean="0"/>
              <a:t>ninguém as arrebatará da minha mão</a:t>
            </a:r>
            <a:r>
              <a:rPr lang="pt-BR" i="1" noProof="0" dirty="0" smtClean="0"/>
              <a:t>. Meu Pai, que, mas deu, é maior do que todos; e </a:t>
            </a:r>
            <a:r>
              <a:rPr lang="pt-BR" i="1" u="sng" noProof="0" dirty="0" smtClean="0"/>
              <a:t>ninguém pode arrebatá-las da mão de meu Pai</a:t>
            </a:r>
            <a:r>
              <a:rPr lang="pt-BR" noProof="0" dirty="0" smtClean="0"/>
              <a:t>” (João 10:27-29).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7. A Salvação é Eterna porque nunca Seremos Lançados fora. </a:t>
            </a:r>
          </a:p>
          <a:p>
            <a:pPr algn="ctr" hangingPunct="0">
              <a:buNone/>
            </a:pPr>
            <a:endParaRPr lang="pt-BR" noProof="0" dirty="0" smtClean="0"/>
          </a:p>
          <a:p>
            <a:pPr marL="0" indent="0" hangingPunct="0">
              <a:buNone/>
            </a:pPr>
            <a:r>
              <a:rPr lang="pt-BR" noProof="0" dirty="0" smtClean="0"/>
              <a:t>Nada pode nos separar do amor de Deus: “</a:t>
            </a:r>
            <a:r>
              <a:rPr lang="pt-BR" i="1" noProof="0" dirty="0" smtClean="0"/>
              <a:t>Porque estou certo de que, nem a morte, nem a vida, nem os anjos, nem os principados, nem as potestades, nem o presente, nem o porvir, Nem a altura, nem a profundidade, nem alguma outra criatura </a:t>
            </a:r>
            <a:r>
              <a:rPr lang="pt-BR" i="1" u="sng" noProof="0" dirty="0" smtClean="0"/>
              <a:t>nos poderá separar do amor de Deus</a:t>
            </a:r>
            <a:r>
              <a:rPr lang="pt-BR" i="1" noProof="0" dirty="0" smtClean="0"/>
              <a:t>, que está em Cristo Jesus nosso Senhor</a:t>
            </a:r>
            <a:r>
              <a:rPr lang="pt-BR" noProof="0" dirty="0" smtClean="0"/>
              <a:t>” (Romanos 8:38-39). </a:t>
            </a:r>
          </a:p>
          <a:p>
            <a:pPr marL="0" indent="0" hangingPunct="0">
              <a:buNone/>
            </a:pPr>
            <a:endParaRPr lang="pt-BR" noProof="0" dirty="0" smtClean="0"/>
          </a:p>
          <a:p>
            <a:pPr marL="0" indent="0" hangingPunct="0">
              <a:buNone/>
            </a:pPr>
            <a:r>
              <a:rPr lang="pt-BR" noProof="0" dirty="0" smtClean="0"/>
              <a:t>Se pudéssemos perder a nossa salvação, então Cristo estaria mentindo.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8. A Salvação é Eterna porque não Somos mais Condenados. </a:t>
            </a:r>
          </a:p>
          <a:p>
            <a:pPr algn="ctr" hangingPunct="0">
              <a:buNone/>
            </a:pPr>
            <a:endParaRPr lang="pt-BR" noProof="0" dirty="0" smtClean="0"/>
          </a:p>
          <a:p>
            <a:pPr marL="0" indent="0" hangingPunct="0">
              <a:buNone/>
            </a:pPr>
            <a:r>
              <a:rPr lang="pt-BR" noProof="0" dirty="0" smtClean="0"/>
              <a:t>A Bíblia declara que para a pessoa salva não há mais condenação por causa dos seus pecados.  </a:t>
            </a:r>
          </a:p>
          <a:p>
            <a:pPr marL="0" indent="0" hangingPunct="0">
              <a:buNone/>
            </a:pPr>
            <a:r>
              <a:rPr lang="pt-BR" noProof="0" dirty="0" smtClean="0"/>
              <a:t>     </a:t>
            </a:r>
          </a:p>
          <a:p>
            <a:pPr marL="0" indent="0" algn="ctr" hangingPunct="0">
              <a:buNone/>
            </a:pPr>
            <a:r>
              <a:rPr lang="pt-BR" noProof="0" dirty="0" smtClean="0"/>
              <a:t>João 5:24</a:t>
            </a:r>
            <a:endParaRPr lang="pt-BR" dirty="0" smtClean="0"/>
          </a:p>
          <a:p>
            <a:pPr marL="0" indent="0" algn="ctr" hangingPunct="0">
              <a:buNone/>
            </a:pPr>
            <a:r>
              <a:rPr lang="pt-BR" i="1" noProof="0" dirty="0" smtClean="0"/>
              <a:t>“Na verdade, na verdade vos digo que, quem ouve a minha palavra e crê naquele que me enviou, tem a vida eterna, </a:t>
            </a:r>
            <a:r>
              <a:rPr lang="pt-BR" i="1" u="sng" noProof="0" dirty="0" smtClean="0"/>
              <a:t>e não entrará em condenação</a:t>
            </a:r>
            <a:r>
              <a:rPr lang="pt-BR" i="1" noProof="0" dirty="0" smtClean="0"/>
              <a:t>, mas passou da morte para</a:t>
            </a:r>
            <a:r>
              <a:rPr lang="pt-BR" noProof="0" dirty="0" smtClean="0"/>
              <a:t> </a:t>
            </a:r>
            <a:r>
              <a:rPr lang="pt-BR" i="1" noProof="0" dirty="0" smtClean="0"/>
              <a:t>a vida”.</a:t>
            </a:r>
            <a:r>
              <a:rPr lang="pt-BR" noProof="0" dirty="0" smtClean="0"/>
              <a:t>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8. A Salvação é Eterna porque não Somos mais Condenados. </a:t>
            </a:r>
          </a:p>
          <a:p>
            <a:pPr algn="ctr" hangingPunct="0">
              <a:buNone/>
            </a:pPr>
            <a:endParaRPr lang="pt-BR" noProof="0" dirty="0" smtClean="0"/>
          </a:p>
          <a:p>
            <a:pPr marL="0" indent="0" hangingPunct="0">
              <a:buNone/>
            </a:pPr>
            <a:r>
              <a:rPr lang="pt-BR" noProof="0" dirty="0" smtClean="0"/>
              <a:t>A Bíblia declara que para a pessoa salva não </a:t>
            </a:r>
            <a:r>
              <a:rPr lang="pt-BR" dirty="0" smtClean="0"/>
              <a:t>há mais </a:t>
            </a:r>
            <a:r>
              <a:rPr lang="pt-BR" noProof="0" dirty="0" smtClean="0"/>
              <a:t>condenação por causa dos seus pecados.  </a:t>
            </a:r>
          </a:p>
          <a:p>
            <a:pPr marL="0" indent="0" hangingPunct="0">
              <a:buNone/>
            </a:pPr>
            <a:r>
              <a:rPr lang="pt-BR" noProof="0" dirty="0" smtClean="0"/>
              <a:t>     </a:t>
            </a:r>
          </a:p>
          <a:p>
            <a:pPr marL="0" indent="0" algn="ctr" hangingPunct="0">
              <a:buNone/>
            </a:pPr>
            <a:r>
              <a:rPr lang="pt-BR" noProof="0" dirty="0" smtClean="0"/>
              <a:t>João 3:18</a:t>
            </a:r>
            <a:endParaRPr lang="pt-BR" dirty="0" smtClean="0"/>
          </a:p>
          <a:p>
            <a:pPr marL="0" indent="0" algn="ctr" hangingPunct="0">
              <a:buNone/>
            </a:pPr>
            <a:r>
              <a:rPr lang="pt-BR" noProof="0" dirty="0" smtClean="0"/>
              <a:t>“</a:t>
            </a:r>
            <a:r>
              <a:rPr lang="pt-BR" i="1" noProof="0" dirty="0" smtClean="0"/>
              <a:t>Quem crê nele </a:t>
            </a:r>
            <a:r>
              <a:rPr lang="pt-BR" i="1" u="sng" noProof="0" dirty="0" smtClean="0"/>
              <a:t>não é condenado</a:t>
            </a:r>
            <a:r>
              <a:rPr lang="pt-BR" i="1" noProof="0" dirty="0" smtClean="0"/>
              <a:t>; mas quem não crê já está condenado, porquanto não crê no nome do unigênito Filho de Deus</a:t>
            </a:r>
            <a:r>
              <a:rPr lang="pt-BR" noProof="0" dirty="0" smtClean="0"/>
              <a:t>.”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lvl="3" indent="-1600200" algn="ctr">
              <a:buNone/>
            </a:pPr>
            <a:r>
              <a:rPr lang="pt-BR" noProof="0" dirty="0" smtClean="0"/>
              <a:t>Cristo morreu como nosso substituto.</a:t>
            </a:r>
          </a:p>
          <a:p>
            <a:pPr lvl="3" indent="-1600200" algn="ctr">
              <a:buNone/>
            </a:pPr>
            <a:endParaRPr lang="pt-BR" noProof="0" dirty="0" smtClean="0"/>
          </a:p>
          <a:p>
            <a:pPr marL="0" indent="0" algn="ctr">
              <a:buNone/>
            </a:pPr>
            <a:r>
              <a:rPr lang="pt-BR" noProof="0" dirty="0" smtClean="0"/>
              <a:t>Romanos 4:25</a:t>
            </a:r>
            <a:endParaRPr lang="pt-BR" i="1" dirty="0" smtClean="0"/>
          </a:p>
          <a:p>
            <a:pPr marL="0" indent="0" algn="ctr">
              <a:buNone/>
            </a:pPr>
            <a:r>
              <a:rPr lang="pt-BR" i="1" noProof="0" dirty="0" smtClean="0"/>
              <a:t>“O qual por nossos pecados foi entregue, e ressuscitou para nossa justificação.”</a:t>
            </a:r>
          </a:p>
          <a:p>
            <a:pPr marL="0" indent="0" algn="ctr">
              <a:buNone/>
            </a:pPr>
            <a:endParaRPr lang="pt-BR" i="1" noProof="0" dirty="0" smtClean="0"/>
          </a:p>
          <a:p>
            <a:pPr marL="0" indent="0" algn="ctr">
              <a:buNone/>
            </a:pPr>
            <a:r>
              <a:rPr lang="pt-BR" noProof="0" dirty="0" smtClean="0"/>
              <a:t>Mateus 27:46</a:t>
            </a:r>
            <a:endParaRPr lang="pt-BR" dirty="0" smtClean="0"/>
          </a:p>
          <a:p>
            <a:pPr marL="0" indent="0" algn="ctr">
              <a:buNone/>
            </a:pPr>
            <a:r>
              <a:rPr lang="pt-BR" noProof="0" dirty="0" smtClean="0"/>
              <a:t>“</a:t>
            </a:r>
            <a:r>
              <a:rPr lang="pt-BR" i="1" noProof="0" dirty="0" smtClean="0"/>
              <a:t>E perto da hora nona exclamou Jesus em alta voz, dizendo: Eli, Eli, lamá sabactâni; isto é, Deus meu, Deus meu, por que me desamparaste?</a:t>
            </a:r>
            <a:r>
              <a:rPr lang="pt-BR" noProof="0" dirty="0" smtClean="0"/>
              <a:t>”</a:t>
            </a:r>
          </a:p>
          <a:p>
            <a:pPr marL="0" indent="0">
              <a:buNone/>
            </a:pPr>
            <a:endParaRPr lang="pt-BR" noProof="0" dirty="0" smtClean="0"/>
          </a:p>
        </p:txBody>
      </p:sp>
      <p:pic>
        <p:nvPicPr>
          <p:cNvPr id="6" name="Picture 5" descr="Subsitute.png"/>
          <p:cNvPicPr/>
          <p:nvPr/>
        </p:nvPicPr>
        <p:blipFill>
          <a:blip r:embed="rId2" cstate="print"/>
          <a:stretch>
            <a:fillRect/>
          </a:stretch>
        </p:blipFill>
        <p:spPr>
          <a:xfrm>
            <a:off x="7668344" y="1628800"/>
            <a:ext cx="961683" cy="917819"/>
          </a:xfrm>
          <a:prstGeom prst="rect">
            <a:avLst/>
          </a:prstGeom>
          <a:ln w="63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dissolv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8. A Salvação é Eterna porque não Somos mais Condenados. </a:t>
            </a:r>
          </a:p>
          <a:p>
            <a:pPr algn="ctr" hangingPunct="0">
              <a:buNone/>
            </a:pPr>
            <a:endParaRPr lang="pt-BR" noProof="0" dirty="0" smtClean="0"/>
          </a:p>
          <a:p>
            <a:pPr marL="0" indent="0" hangingPunct="0">
              <a:buNone/>
            </a:pPr>
            <a:r>
              <a:rPr lang="pt-BR" noProof="0" dirty="0" smtClean="0"/>
              <a:t>A Bíblia declara que para a pessoa salva não </a:t>
            </a:r>
            <a:r>
              <a:rPr lang="pt-BR" dirty="0" smtClean="0"/>
              <a:t>há mais </a:t>
            </a:r>
            <a:r>
              <a:rPr lang="pt-BR" noProof="0" dirty="0" smtClean="0"/>
              <a:t>condenação por causa dos seus pecados.  </a:t>
            </a:r>
          </a:p>
          <a:p>
            <a:pPr marL="0" indent="0" hangingPunct="0">
              <a:buNone/>
            </a:pPr>
            <a:r>
              <a:rPr lang="pt-BR" noProof="0" dirty="0" smtClean="0"/>
              <a:t>     </a:t>
            </a:r>
          </a:p>
          <a:p>
            <a:pPr marL="0" indent="0" algn="ctr" hangingPunct="0">
              <a:buNone/>
            </a:pPr>
            <a:r>
              <a:rPr lang="pt-BR" noProof="0" dirty="0" smtClean="0"/>
              <a:t>Romanos 5:8-9</a:t>
            </a:r>
            <a:endParaRPr lang="pt-BR" dirty="0" smtClean="0"/>
          </a:p>
          <a:p>
            <a:pPr marL="0" indent="0" algn="ctr" hangingPunct="0">
              <a:buNone/>
            </a:pPr>
            <a:r>
              <a:rPr lang="pt-BR" noProof="0" dirty="0" smtClean="0"/>
              <a:t>“</a:t>
            </a:r>
            <a:r>
              <a:rPr lang="pt-BR" i="1" noProof="0" dirty="0" smtClean="0"/>
              <a:t>Mas Deus prova o seu amor para conosco, em que Cristo morreu por nós, sendo nós ainda pecadores. Logo muito mais agora, </a:t>
            </a:r>
            <a:r>
              <a:rPr lang="pt-BR" i="1" u="sng" noProof="0" dirty="0" smtClean="0"/>
              <a:t>tendo sido justificados pelo seu sangue</a:t>
            </a:r>
            <a:r>
              <a:rPr lang="pt-BR" i="1" noProof="0" dirty="0" smtClean="0"/>
              <a:t>, seremos por ele salvos da ira</a:t>
            </a:r>
            <a:r>
              <a:rPr lang="pt-BR" noProof="0" dirty="0" smtClean="0"/>
              <a:t>.”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8. A Salvação é Eterna porque não Somos mais Condenados. </a:t>
            </a:r>
          </a:p>
          <a:p>
            <a:pPr algn="ctr" hangingPunct="0">
              <a:buNone/>
            </a:pPr>
            <a:endParaRPr lang="pt-BR" noProof="0" dirty="0" smtClean="0"/>
          </a:p>
          <a:p>
            <a:pPr marL="0" indent="0" hangingPunct="0">
              <a:buNone/>
            </a:pPr>
            <a:r>
              <a:rPr lang="pt-BR" noProof="0" dirty="0" smtClean="0"/>
              <a:t>A Bíblia declara que para a pessoa salva não </a:t>
            </a:r>
            <a:r>
              <a:rPr lang="pt-BR" dirty="0" smtClean="0"/>
              <a:t>há mais </a:t>
            </a:r>
            <a:r>
              <a:rPr lang="pt-BR" noProof="0" dirty="0" smtClean="0"/>
              <a:t>condenação por causa dos seus pecados.  </a:t>
            </a:r>
          </a:p>
          <a:p>
            <a:pPr marL="0" indent="0" hangingPunct="0">
              <a:buNone/>
            </a:pPr>
            <a:r>
              <a:rPr lang="pt-BR" sz="900" noProof="0" dirty="0" smtClean="0"/>
              <a:t>     </a:t>
            </a:r>
          </a:p>
          <a:p>
            <a:pPr marL="0" indent="0" algn="ctr" hangingPunct="0">
              <a:buNone/>
            </a:pPr>
            <a:r>
              <a:rPr lang="pt-BR" noProof="0" dirty="0" smtClean="0"/>
              <a:t>Romanos 8:1</a:t>
            </a:r>
            <a:endParaRPr lang="pt-BR" dirty="0" smtClean="0"/>
          </a:p>
          <a:p>
            <a:pPr marL="0" indent="0" algn="ctr" hangingPunct="0">
              <a:buNone/>
            </a:pPr>
            <a:r>
              <a:rPr lang="pt-BR" noProof="0" dirty="0" smtClean="0"/>
              <a:t>“</a:t>
            </a:r>
            <a:r>
              <a:rPr lang="pt-BR" i="1" noProof="0" dirty="0" smtClean="0"/>
              <a:t>Portanto, </a:t>
            </a:r>
            <a:r>
              <a:rPr lang="pt-BR" i="1" u="sng" noProof="0" dirty="0" smtClean="0"/>
              <a:t>agora nenhuma condenação há</a:t>
            </a:r>
            <a:r>
              <a:rPr lang="pt-BR" i="1" noProof="0" dirty="0" smtClean="0"/>
              <a:t> para os que estão em Cristo Jesus, que não andam segundo a carne, mas segundo o Espírito</a:t>
            </a:r>
            <a:r>
              <a:rPr lang="pt-BR" noProof="0" dirty="0" smtClean="0"/>
              <a:t>.”</a:t>
            </a:r>
          </a:p>
          <a:p>
            <a:pPr marL="0" indent="0" hangingPunct="0">
              <a:buNone/>
            </a:pPr>
            <a:endParaRPr lang="pt-BR" sz="900" noProof="0" dirty="0" smtClean="0"/>
          </a:p>
          <a:p>
            <a:pPr marL="0" indent="0" hangingPunct="0">
              <a:buNone/>
            </a:pPr>
            <a:r>
              <a:rPr lang="pt-BR" noProof="0" dirty="0" smtClean="0"/>
              <a:t>Algumas pessoas acham que o fim do versículo prova que é preciso fazer boas obras para ficar salvo.  Mas...</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dissolve">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8. A Salvação é Eterna porque não Somos mais Condenados. </a:t>
            </a:r>
          </a:p>
          <a:p>
            <a:pPr algn="ctr" hangingPunct="0">
              <a:buNone/>
            </a:pPr>
            <a:endParaRPr lang="pt-BR" noProof="0" dirty="0" smtClean="0"/>
          </a:p>
          <a:p>
            <a:pPr marL="0" indent="0" hangingPunct="0">
              <a:buNone/>
            </a:pPr>
            <a:r>
              <a:rPr lang="pt-BR" noProof="0" dirty="0" smtClean="0"/>
              <a:t>… o mesmo capítulo explica o seu sentido.</a:t>
            </a:r>
          </a:p>
          <a:p>
            <a:pPr marL="0" indent="0" hangingPunct="0">
              <a:buNone/>
            </a:pPr>
            <a:endParaRPr lang="pt-BR" sz="900" noProof="0" dirty="0" smtClean="0"/>
          </a:p>
          <a:p>
            <a:pPr marL="0" indent="0" algn="ctr" hangingPunct="0">
              <a:buNone/>
            </a:pPr>
            <a:r>
              <a:rPr lang="pt-BR" noProof="0" dirty="0" smtClean="0"/>
              <a:t>Rom. 8:8-9</a:t>
            </a:r>
            <a:endParaRPr lang="pt-BR" dirty="0" smtClean="0"/>
          </a:p>
          <a:p>
            <a:pPr marL="0" indent="0" algn="ctr" hangingPunct="0">
              <a:buNone/>
            </a:pPr>
            <a:r>
              <a:rPr lang="pt-BR" noProof="0" dirty="0" smtClean="0"/>
              <a:t>“</a:t>
            </a:r>
            <a:r>
              <a:rPr lang="pt-BR" i="1" baseline="30000" noProof="0" dirty="0" smtClean="0"/>
              <a:t>8 </a:t>
            </a:r>
            <a:r>
              <a:rPr lang="pt-BR" i="1" noProof="0" dirty="0" smtClean="0"/>
              <a:t>Portanto, os que estão na carne não podem agradar a Deus. </a:t>
            </a:r>
            <a:r>
              <a:rPr lang="pt-BR" i="1" baseline="30000" noProof="0" dirty="0" smtClean="0"/>
              <a:t>9 </a:t>
            </a:r>
            <a:r>
              <a:rPr lang="pt-BR" i="1" noProof="0" dirty="0" smtClean="0"/>
              <a:t>Vós, porém, </a:t>
            </a:r>
            <a:r>
              <a:rPr lang="pt-BR" i="1" u="sng" noProof="0" dirty="0" smtClean="0"/>
              <a:t>não estais na carne, mas no Espírito, se é que o Espírito de Deus habita em vós</a:t>
            </a:r>
            <a:r>
              <a:rPr lang="pt-BR" i="1" noProof="0" dirty="0" smtClean="0"/>
              <a:t>. Mas, se alguém não tem o Espírito de Cristo, esse tal não é dele</a:t>
            </a:r>
            <a:r>
              <a:rPr lang="pt-BR" noProof="0" dirty="0" smtClean="0"/>
              <a:t>.”</a:t>
            </a:r>
          </a:p>
          <a:p>
            <a:pPr marL="0" indent="0" hangingPunct="0">
              <a:buNone/>
            </a:pPr>
            <a:endParaRPr lang="pt-BR" sz="900" noProof="0" dirty="0" smtClean="0"/>
          </a:p>
          <a:p>
            <a:pPr marL="0" indent="0" hangingPunct="0">
              <a:buNone/>
            </a:pPr>
            <a:r>
              <a:rPr lang="pt-BR" noProof="0" dirty="0" smtClean="0"/>
              <a:t>Versículo um é nossa descrição nos olhos de Deus!</a:t>
            </a:r>
          </a:p>
          <a:p>
            <a:pPr marL="0" indent="0" hangingPunct="0">
              <a:buNone/>
            </a:pPr>
            <a:endParaRPr lang="pt-BR" baseline="30000" noProof="0" dirty="0" smtClean="0"/>
          </a:p>
          <a:p>
            <a:pPr marL="0" indent="0" hangingPunct="0">
              <a:buNone/>
            </a:pPr>
            <a:r>
              <a:rPr lang="pt-BR" baseline="30000" noProof="0" dirty="0" smtClean="0"/>
              <a:t> </a:t>
            </a:r>
          </a:p>
          <a:p>
            <a:pPr marL="0" indent="0" hangingPunct="0">
              <a:buNone/>
            </a:pPr>
            <a:endParaRPr lang="pt-BR" noProof="0" dirty="0" smtClean="0"/>
          </a:p>
          <a:p>
            <a:pPr marL="0" indent="0" hangingPunct="0">
              <a:buNone/>
            </a:pPr>
            <a:endParaRPr lang="pt-BR" baseline="30000" noProof="0" dirty="0" smtClean="0"/>
          </a:p>
          <a:p>
            <a:pPr marL="0" indent="0" hangingPunct="0">
              <a:buNone/>
            </a:pPr>
            <a:endParaRPr lang="pt-BR" baseline="30000" noProof="0" dirty="0" smtClean="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8. A Salvação é Eterna porque não Somos mais Condenados. </a:t>
            </a:r>
          </a:p>
          <a:p>
            <a:pPr algn="ctr" hangingPunct="0">
              <a:buNone/>
            </a:pPr>
            <a:endParaRPr lang="pt-BR" sz="900" noProof="0" dirty="0" smtClean="0"/>
          </a:p>
          <a:p>
            <a:pPr marL="0" indent="0" hangingPunct="0">
              <a:buNone/>
            </a:pPr>
            <a:r>
              <a:rPr lang="pt-BR" noProof="0" dirty="0" smtClean="0"/>
              <a:t>Em João 5:24 (“</a:t>
            </a:r>
            <a:r>
              <a:rPr lang="pt-BR" i="1" noProof="0" dirty="0" smtClean="0"/>
              <a:t>não entrará em condenação</a:t>
            </a:r>
            <a:r>
              <a:rPr lang="pt-BR" noProof="0" dirty="0" smtClean="0"/>
              <a:t>”) Jesus está falando sobre a condenação que o pecado trás sobre todos os homens; por isso, todos os homens, cujos pecados ainda não foram perdoados por Cristo, ESTÃO condenados, mas os que estão em Cristo foram perdoados. </a:t>
            </a:r>
          </a:p>
          <a:p>
            <a:pPr marL="0" indent="0" hangingPunct="0">
              <a:buNone/>
            </a:pPr>
            <a:endParaRPr lang="pt-BR" sz="900" noProof="0" dirty="0" smtClean="0"/>
          </a:p>
          <a:p>
            <a:pPr marL="0" indent="0" algn="ctr" hangingPunct="0">
              <a:buNone/>
            </a:pPr>
            <a:r>
              <a:rPr lang="pt-BR" noProof="0" dirty="0" smtClean="0"/>
              <a:t>João 3:36</a:t>
            </a:r>
            <a:endParaRPr lang="pt-BR" dirty="0" smtClean="0"/>
          </a:p>
          <a:p>
            <a:pPr marL="0" indent="0" algn="ctr" hangingPunct="0">
              <a:buNone/>
            </a:pPr>
            <a:r>
              <a:rPr lang="pt-BR" noProof="0" dirty="0" smtClean="0"/>
              <a:t>“</a:t>
            </a:r>
            <a:r>
              <a:rPr lang="pt-BR" i="1" noProof="0" dirty="0" smtClean="0"/>
              <a:t>Aquele que crê no Filho tem a vida eterna; mas aquele que não crê no Filho não verá a vida, </a:t>
            </a:r>
            <a:r>
              <a:rPr lang="pt-BR" i="1" u="sng" noProof="0" dirty="0" smtClean="0"/>
              <a:t>mas a ira de Deus sobre ele permanece</a:t>
            </a:r>
            <a:r>
              <a:rPr lang="pt-BR" noProof="0" dirty="0" smtClean="0"/>
              <a:t>.”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algn="ctr" hangingPunct="0">
              <a:buNone/>
            </a:pPr>
            <a:r>
              <a:rPr lang="pt-BR" noProof="0" dirty="0" smtClean="0"/>
              <a:t>8. A Salvação é Eterna porque não Somos mais Condenados. </a:t>
            </a:r>
          </a:p>
          <a:p>
            <a:pPr algn="ctr" hangingPunct="0">
              <a:buNone/>
            </a:pPr>
            <a:endParaRPr lang="pt-BR" noProof="0" dirty="0" smtClean="0"/>
          </a:p>
          <a:p>
            <a:pPr marL="0" indent="0" hangingPunct="0">
              <a:buNone/>
            </a:pPr>
            <a:r>
              <a:rPr lang="pt-BR" noProof="0" dirty="0" smtClean="0"/>
              <a:t>Todos os nossos pecados (passados, presentes e futuros) foram julgados na Cruz do Calvário; por esta razão, o crente está livre da condenação. Ou Cristo nos perdoou de TODOS os nossos pecados, ou a Bíblia está nos enganando acerca do inferno. Veja que a condenação bem como a Salvação são atos presentes e não futuros. Em outras palavras: o homem perdido já está condenado a ir para o inferno, e o homem salvo já está assinalado para ir para o Céu. </a:t>
            </a: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sp>
        <p:nvSpPr>
          <p:cNvPr id="3" name="Content Placeholder 2"/>
          <p:cNvSpPr>
            <a:spLocks noGrp="1"/>
          </p:cNvSpPr>
          <p:nvPr>
            <p:ph idx="1"/>
          </p:nvPr>
        </p:nvSpPr>
        <p:spPr>
          <a:xfrm>
            <a:off x="323528" y="1556792"/>
            <a:ext cx="8496944" cy="5040560"/>
          </a:xfrm>
        </p:spPr>
        <p:txBody>
          <a:bodyPr>
            <a:noAutofit/>
          </a:bodyPr>
          <a:lstStyle/>
          <a:p>
            <a:pPr algn="ctr" hangingPunct="0">
              <a:buNone/>
            </a:pPr>
            <a:r>
              <a:rPr lang="pt-BR" noProof="0" dirty="0" smtClean="0"/>
              <a:t>CONCLUSÃO</a:t>
            </a:r>
          </a:p>
          <a:p>
            <a:pPr algn="ctr" hangingPunct="0">
              <a:buNone/>
            </a:pPr>
            <a:endParaRPr lang="pt-BR" noProof="0" dirty="0" smtClean="0"/>
          </a:p>
          <a:p>
            <a:pPr hangingPunct="0">
              <a:buNone/>
            </a:pPr>
            <a:r>
              <a:rPr lang="pt-BR" noProof="0" dirty="0" smtClean="0"/>
              <a:t>Podemos confiar nas promessas de Deus.</a:t>
            </a:r>
          </a:p>
          <a:p>
            <a:pPr hangingPunct="0">
              <a:buNone/>
            </a:pPr>
            <a:endParaRPr lang="pt-BR" sz="900" noProof="0" dirty="0" smtClean="0"/>
          </a:p>
          <a:p>
            <a:pPr marL="0" lvl="0" indent="0" algn="ctr">
              <a:buNone/>
            </a:pPr>
            <a:r>
              <a:rPr lang="pt-BR" noProof="0" dirty="0" smtClean="0">
                <a:solidFill>
                  <a:prstClr val="white"/>
                </a:solidFill>
              </a:rPr>
              <a:t>2 Coríntios 1:20</a:t>
            </a:r>
            <a:endParaRPr lang="pt-BR" dirty="0" smtClean="0">
              <a:solidFill>
                <a:prstClr val="white"/>
              </a:solidFill>
            </a:endParaRPr>
          </a:p>
          <a:p>
            <a:pPr marL="0" lvl="0" indent="0" algn="ctr">
              <a:buNone/>
            </a:pPr>
            <a:r>
              <a:rPr lang="pt-BR" noProof="0" dirty="0" smtClean="0">
                <a:solidFill>
                  <a:prstClr val="white"/>
                </a:solidFill>
              </a:rPr>
              <a:t>“</a:t>
            </a:r>
            <a:r>
              <a:rPr lang="pt-BR" i="1" noProof="0" dirty="0" smtClean="0">
                <a:solidFill>
                  <a:prstClr val="white"/>
                </a:solidFill>
              </a:rPr>
              <a:t>Porque todas quantas promessas há de Deus, são nele sim, e por ele o Amém, para glória de Deus por nós</a:t>
            </a:r>
            <a:r>
              <a:rPr lang="pt-BR" noProof="0" dirty="0" smtClean="0">
                <a:solidFill>
                  <a:prstClr val="white"/>
                </a:solidFill>
              </a:rPr>
              <a:t>.”</a:t>
            </a:r>
          </a:p>
          <a:p>
            <a:pPr marL="0" lvl="0" indent="0" algn="ctr">
              <a:buNone/>
            </a:pPr>
            <a:endParaRPr lang="pt-BR" sz="900" i="1" noProof="0" dirty="0" smtClean="0">
              <a:solidFill>
                <a:prstClr val="white"/>
              </a:solidFill>
            </a:endParaRPr>
          </a:p>
          <a:p>
            <a:pPr marL="0" lvl="0" indent="0" algn="ctr">
              <a:buNone/>
            </a:pPr>
            <a:r>
              <a:rPr lang="pt-BR" noProof="0" dirty="0" smtClean="0">
                <a:solidFill>
                  <a:prstClr val="white"/>
                </a:solidFill>
              </a:rPr>
              <a:t>1 João 5:20</a:t>
            </a:r>
            <a:endParaRPr lang="pt-BR" dirty="0" smtClean="0">
              <a:solidFill>
                <a:prstClr val="white"/>
              </a:solidFill>
            </a:endParaRPr>
          </a:p>
          <a:p>
            <a:pPr marL="0" lvl="0" indent="0" algn="ctr">
              <a:buNone/>
            </a:pPr>
            <a:r>
              <a:rPr lang="pt-BR" noProof="0" dirty="0" smtClean="0">
                <a:solidFill>
                  <a:prstClr val="white"/>
                </a:solidFill>
              </a:rPr>
              <a:t>“E sabemos que </a:t>
            </a:r>
            <a:r>
              <a:rPr lang="pt-BR" i="1" noProof="0" dirty="0" smtClean="0">
                <a:solidFill>
                  <a:prstClr val="white"/>
                </a:solidFill>
              </a:rPr>
              <a:t>já o Filho de Deus é vindo, e nos deu entendimento para que conheçamos ao Verdadeiro; e no que é Verdadeiro estamos, isto é, em seu Filho Jesus Cristo. Este é o verdadeiro Deus e a vida eterna.”</a:t>
            </a:r>
          </a:p>
          <a:p>
            <a:pPr marL="0" lvl="0" indent="0">
              <a:buNone/>
            </a:pPr>
            <a:endParaRPr lang="pt-BR" sz="2200" i="1" noProof="0" dirty="0" smtClean="0">
              <a:solidFill>
                <a:prstClr val="white"/>
              </a:solidFill>
            </a:endParaRPr>
          </a:p>
          <a:p>
            <a:pPr hangingPunct="0">
              <a:buNone/>
            </a:pPr>
            <a:endParaRPr lang="pt-BR" noProof="0" dirty="0"/>
          </a:p>
        </p:txBody>
      </p:sp>
      <p:pic>
        <p:nvPicPr>
          <p:cNvPr id="4" name="Picture 3"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525963"/>
          </a:xfrm>
        </p:spPr>
        <p:txBody>
          <a:bodyPr>
            <a:normAutofit/>
          </a:bodyPr>
          <a:lstStyle/>
          <a:p>
            <a:pPr lvl="0" algn="ctr" hangingPunct="0">
              <a:buNone/>
            </a:pPr>
            <a:r>
              <a:rPr lang="pt-BR" dirty="0" smtClean="0">
                <a:solidFill>
                  <a:prstClr val="white"/>
                </a:solidFill>
              </a:rPr>
              <a:t>CONCLUSÃO</a:t>
            </a:r>
          </a:p>
          <a:p>
            <a:pPr marL="0" indent="0">
              <a:buNone/>
            </a:pPr>
            <a:endParaRPr lang="pt-BR" dirty="0" smtClean="0"/>
          </a:p>
          <a:p>
            <a:pPr marL="0" indent="0">
              <a:buNone/>
            </a:pPr>
            <a:r>
              <a:rPr lang="pt-BR" noProof="0" dirty="0" smtClean="0"/>
              <a:t>Estas promessas não são baseadas em qualquer coisa que podemos fazer; mas estão baseadas no que Cristo fez.  Estas promessas não tem condições, e para nos colocar condições está errado. Muitas pessoas acham que mais tarde Deus colocou condições, assim fazendo Deus infiel a sua palavra. Não, a explicação certa é que muitas pessoas estão interpretando erradamente muitos trechos.</a:t>
            </a:r>
          </a:p>
          <a:p>
            <a:pPr marL="0" indent="0">
              <a:buNone/>
            </a:pPr>
            <a:endParaRPr lang="pt-BR" noProof="0" dirty="0"/>
          </a:p>
        </p:txBody>
      </p:sp>
      <p:sp>
        <p:nvSpPr>
          <p:cNvPr id="4" name="Title 1"/>
          <p:cNvSpPr>
            <a:spLocks noGrp="1"/>
          </p:cNvSpPr>
          <p:nvPr>
            <p:ph type="title"/>
          </p:nvPr>
        </p:nvSpPr>
        <p:spPr>
          <a:xfrm>
            <a:off x="457200" y="274638"/>
            <a:ext cx="8229600" cy="1143000"/>
          </a:xfrm>
        </p:spPr>
        <p:txBody>
          <a:bodyPr>
            <a:normAutofit fontScale="90000"/>
          </a:bodyPr>
          <a:lstStyle/>
          <a:p>
            <a:r>
              <a:rPr lang="pt-BR" noProof="0" dirty="0" smtClean="0"/>
              <a:t>OS VERSÍCULOS</a:t>
            </a:r>
            <a:br>
              <a:rPr lang="pt-BR" noProof="0" dirty="0" smtClean="0"/>
            </a:br>
            <a:r>
              <a:rPr lang="pt-BR" sz="4000" noProof="0" dirty="0" smtClean="0"/>
              <a:t>- Não Pode Perder A Salvação -</a:t>
            </a:r>
            <a:endParaRPr lang="pt-BR" sz="4000" noProof="0" dirty="0"/>
          </a:p>
        </p:txBody>
      </p:sp>
      <p:pic>
        <p:nvPicPr>
          <p:cNvPr id="6" name="Picture 5" descr="smiley-face-thumbs-up-thank-you-LcKd8appi.jpeg"/>
          <p:cNvPicPr>
            <a:picLocks noChangeAspect="1"/>
          </p:cNvPicPr>
          <p:nvPr/>
        </p:nvPicPr>
        <p:blipFill>
          <a:blip r:embed="rId2" cstate="print"/>
          <a:stretch>
            <a:fillRect/>
          </a:stretch>
        </p:blipFill>
        <p:spPr>
          <a:xfrm>
            <a:off x="255712" y="13872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marL="0" indent="0" hangingPunct="0">
              <a:buNone/>
            </a:pPr>
            <a:r>
              <a:rPr lang="pt-BR" noProof="0" dirty="0" smtClean="0"/>
              <a:t>Muitas pessoas não estão cientes das coisas que apresentamos até agora. Sem dúvida muitas pessoas são enganadas sobre este assunto, mas muito sinceros. </a:t>
            </a:r>
          </a:p>
          <a:p>
            <a:pPr marL="0" indent="0" hangingPunct="0">
              <a:buNone/>
            </a:pPr>
            <a:endParaRPr lang="pt-BR" noProof="0" dirty="0" smtClean="0"/>
          </a:p>
          <a:p>
            <a:pPr marL="0" indent="0" hangingPunct="0">
              <a:buNone/>
            </a:pPr>
            <a:r>
              <a:rPr lang="pt-BR" noProof="0" dirty="0" smtClean="0"/>
              <a:t>É claro que aqueles que acreditam que a salvação não é totalmente pela graça, serão errados também pensando que podem perder a salvação. Mas este estudo não é para tratar a salvação pela graça.</a:t>
            </a:r>
          </a:p>
          <a:p>
            <a:pPr marL="0" indent="0" hangingPunct="0">
              <a:buNone/>
            </a:pPr>
            <a:endParaRPr lang="pt-BR" noProof="0" dirty="0" smtClean="0"/>
          </a:p>
          <a:p>
            <a:pPr marL="0" indent="0" hangingPunct="0">
              <a:buNone/>
            </a:pPr>
            <a:r>
              <a:rPr lang="pt-BR" noProof="0" dirty="0" smtClean="0"/>
              <a:t> </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marL="0" indent="0" hangingPunct="0">
              <a:buNone/>
            </a:pPr>
            <a:r>
              <a:rPr lang="pt-BR" noProof="0" dirty="0" smtClean="0"/>
              <a:t>Há um grupo de pessoas que foram ensinadas erradamente, mas querem saber a verdade. Eles são como papagaios, repetindo o que ouviram dos outros, sem ter feito um estudo para si mesmo. É para este grupo que queremos ajudar ver os dois lados, para que eles possam fazer uma escolha inteligente.</a:t>
            </a:r>
          </a:p>
          <a:p>
            <a:pPr marL="0" indent="0" hangingPunct="0">
              <a:buNone/>
            </a:pPr>
            <a:endParaRPr lang="pt-BR" noProof="0" dirty="0" smtClean="0"/>
          </a:p>
          <a:p>
            <a:pPr marL="0" indent="0" hangingPunct="0">
              <a:buNone/>
            </a:pPr>
            <a:r>
              <a:rPr lang="pt-BR" noProof="0" dirty="0" smtClean="0"/>
              <a:t>As pessoas que somente têm ouvido certos versículos que parecem ensinar que podem perder a salvação merecem ter uma oportunidade de ouvir outra interpretação.</a:t>
            </a:r>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5040560"/>
          </a:xfrm>
        </p:spPr>
        <p:txBody>
          <a:bodyPr>
            <a:noAutofit/>
          </a:bodyPr>
          <a:lstStyle/>
          <a:p>
            <a:pPr marL="0" indent="0" hangingPunct="0">
              <a:buNone/>
            </a:pPr>
            <a:r>
              <a:rPr lang="pt-BR" noProof="0" dirty="0" smtClean="0"/>
              <a:t>Eu fiz meu melhor </a:t>
            </a:r>
            <a:r>
              <a:rPr lang="pt-BR" noProof="0" dirty="0" smtClean="0"/>
              <a:t>para achar </a:t>
            </a:r>
            <a:r>
              <a:rPr lang="pt-BR" noProof="0" dirty="0" smtClean="0"/>
              <a:t>os versículos usados para provar que uma pessoa poderia perder sua salvação. Achei cerca de 80 versículos e estudei todos. </a:t>
            </a:r>
          </a:p>
          <a:p>
            <a:pPr marL="0" indent="0" hangingPunct="0">
              <a:buNone/>
            </a:pPr>
            <a:endParaRPr lang="pt-BR" noProof="0" dirty="0" smtClean="0"/>
          </a:p>
          <a:p>
            <a:pPr marL="0" indent="0" hangingPunct="0">
              <a:buNone/>
            </a:pPr>
            <a:r>
              <a:rPr lang="pt-BR" noProof="0" dirty="0" smtClean="0"/>
              <a:t>Este estudo completo pode ser encontrado no site </a:t>
            </a:r>
            <a:r>
              <a:rPr lang="pt-BR" u="sng" noProof="0" dirty="0" smtClean="0"/>
              <a:t>recursobiblico.com</a:t>
            </a:r>
            <a:r>
              <a:rPr lang="pt-BR" noProof="0" dirty="0" smtClean="0"/>
              <a:t>, embaixo do Estudos. É chamado </a:t>
            </a:r>
            <a:r>
              <a:rPr lang="pt-BR" dirty="0" smtClean="0"/>
              <a:t>“Maus Entendimentos Sobre Segurança”.</a:t>
            </a:r>
            <a:endParaRPr lang="pt-BR" noProof="0" dirty="0" smtClean="0"/>
          </a:p>
          <a:p>
            <a:pPr marL="0" indent="0" hangingPunct="0">
              <a:buNone/>
            </a:pPr>
            <a:endParaRPr lang="pt-BR" noProof="0" dirty="0" smtClean="0"/>
          </a:p>
          <a:p>
            <a:pPr marL="0" indent="0" hangingPunct="0">
              <a:buNone/>
            </a:pPr>
            <a:r>
              <a:rPr lang="pt-BR" noProof="0" dirty="0" smtClean="0"/>
              <a:t>Apresentamos aqui um resumo dos vinte um principais trechos usados pelas pessoas que acham que podem perder a sua salvação.</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lvl="3" indent="-1600200" algn="ctr">
              <a:buNone/>
            </a:pPr>
            <a:r>
              <a:rPr lang="pt-BR" noProof="0" dirty="0" smtClean="0"/>
              <a:t>Cristo morreu como nosso substituto.</a:t>
            </a:r>
          </a:p>
          <a:p>
            <a:pPr lvl="3" indent="-1600200" algn="ctr">
              <a:buNone/>
            </a:pPr>
            <a:endParaRPr lang="pt-BR" noProof="0" dirty="0" smtClean="0"/>
          </a:p>
          <a:p>
            <a:pPr marL="0" indent="0" algn="ctr">
              <a:buNone/>
            </a:pPr>
            <a:r>
              <a:rPr lang="pt-BR" noProof="0" dirty="0" smtClean="0"/>
              <a:t>2 Coríntios 5:14</a:t>
            </a:r>
            <a:endParaRPr lang="pt-BR" dirty="0" smtClean="0"/>
          </a:p>
          <a:p>
            <a:pPr marL="0" indent="0" algn="ctr">
              <a:buNone/>
            </a:pPr>
            <a:r>
              <a:rPr lang="pt-BR" noProof="0" dirty="0" smtClean="0"/>
              <a:t>“</a:t>
            </a:r>
            <a:r>
              <a:rPr lang="pt-BR" i="1" noProof="0" dirty="0" smtClean="0"/>
              <a:t>Porque o amor de Cristo nos constrange, julgando nós assim: que, se </a:t>
            </a:r>
            <a:r>
              <a:rPr lang="pt-BR" i="1" u="sng" noProof="0" dirty="0" smtClean="0"/>
              <a:t>um morreu por todos, logo todos morreram</a:t>
            </a:r>
            <a:r>
              <a:rPr lang="pt-BR" noProof="0" dirty="0" smtClean="0"/>
              <a:t>.”</a:t>
            </a:r>
          </a:p>
          <a:p>
            <a:pPr marL="0" indent="0" algn="ctr">
              <a:buNone/>
            </a:pPr>
            <a:endParaRPr lang="pt-BR" sz="900" noProof="0" dirty="0" smtClean="0"/>
          </a:p>
          <a:p>
            <a:pPr marL="0" indent="0" algn="ctr">
              <a:buNone/>
            </a:pPr>
            <a:r>
              <a:rPr lang="pt-BR" noProof="0" dirty="0" smtClean="0"/>
              <a:t>Gálatas 2:20 </a:t>
            </a:r>
          </a:p>
          <a:p>
            <a:pPr marL="0" indent="0" algn="ctr">
              <a:buNone/>
            </a:pPr>
            <a:r>
              <a:rPr lang="pt-BR" noProof="0" dirty="0" smtClean="0"/>
              <a:t>“</a:t>
            </a:r>
            <a:r>
              <a:rPr lang="pt-BR" i="1" noProof="0" dirty="0" smtClean="0"/>
              <a:t>Já estou crucificado com Cristo; e vivo, não mais eu, mas Cristo vive em mim; e a vida que agora vivo na carne, vivo-a pela fé do Filho de Deus, o qual me amou, e </a:t>
            </a:r>
            <a:r>
              <a:rPr lang="pt-BR" i="1" u="sng" noProof="0" dirty="0" smtClean="0"/>
              <a:t>se entregou a si mesmo por mim</a:t>
            </a:r>
            <a:r>
              <a:rPr lang="pt-BR" i="1" noProof="0" dirty="0" smtClean="0"/>
              <a:t>.”</a:t>
            </a:r>
          </a:p>
          <a:p>
            <a:pPr marL="0" indent="0" algn="ctr">
              <a:buNone/>
            </a:pPr>
            <a:endParaRPr lang="pt-BR" noProof="0" dirty="0" smtClean="0"/>
          </a:p>
          <a:p>
            <a:pPr marL="0" indent="0">
              <a:buNone/>
            </a:pPr>
            <a:endParaRPr lang="pt-BR" noProof="0" dirty="0" smtClean="0"/>
          </a:p>
        </p:txBody>
      </p:sp>
      <p:pic>
        <p:nvPicPr>
          <p:cNvPr id="6" name="Picture 5" descr="Subsitute.png"/>
          <p:cNvPicPr/>
          <p:nvPr/>
        </p:nvPicPr>
        <p:blipFill>
          <a:blip r:embed="rId2" cstate="print"/>
          <a:stretch>
            <a:fillRect/>
          </a:stretch>
        </p:blipFill>
        <p:spPr>
          <a:xfrm>
            <a:off x="7668344" y="1628800"/>
            <a:ext cx="961683" cy="917819"/>
          </a:xfrm>
          <a:prstGeom prst="rect">
            <a:avLst/>
          </a:prstGeom>
          <a:ln w="63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dissolv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pt-BR" noProof="0" dirty="0" smtClean="0"/>
          </a:p>
          <a:p>
            <a:pPr marL="0" indent="0">
              <a:buNone/>
            </a:pPr>
            <a:r>
              <a:rPr lang="pt-BR" noProof="0" dirty="0" smtClean="0"/>
              <a:t>Uma leitura superficial destes trechos pode parecer que dá a ideia que poderia perder a salvação. Alguns destes trechos são de interpretação um pouco difícil e merecem um estudo mais de perto. Temos que prestar atenção no que </a:t>
            </a:r>
            <a:r>
              <a:rPr lang="pt-BR" dirty="0" smtClean="0"/>
              <a:t>a passagem </a:t>
            </a:r>
            <a:r>
              <a:rPr lang="pt-BR" noProof="0" dirty="0" smtClean="0"/>
              <a:t>diz e o que não diz.</a:t>
            </a:r>
          </a:p>
          <a:p>
            <a:endParaRPr lang="pt-BR" noProof="0" dirty="0" smtClean="0"/>
          </a:p>
          <a:p>
            <a:endParaRPr lang="pt-BR" noProof="0" dirty="0" smtClean="0"/>
          </a:p>
        </p:txBody>
      </p:sp>
      <p:sp>
        <p:nvSpPr>
          <p:cNvPr id="5" name="Title 1"/>
          <p:cNvSpPr>
            <a:spLocks noGrp="1"/>
          </p:cNvSpPr>
          <p:nvPr>
            <p:ph type="title"/>
          </p:nvPr>
        </p:nvSpPr>
        <p:spPr>
          <a:xfrm>
            <a:off x="457200" y="274638"/>
            <a:ext cx="8229600" cy="1143000"/>
          </a:xfrm>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indent="0" hangingPunct="0">
              <a:buNone/>
            </a:pPr>
            <a:r>
              <a:rPr lang="pt-BR" noProof="0" dirty="0" smtClean="0"/>
              <a:t>Para esta parte do estudo separei os 21 mais “convincentes” trechos para ser estudados:</a:t>
            </a:r>
          </a:p>
          <a:p>
            <a:pPr marL="0" indent="0" hangingPunct="0">
              <a:buNone/>
            </a:pPr>
            <a:endParaRPr lang="pt-BR" noProof="0" dirty="0"/>
          </a:p>
        </p:txBody>
      </p:sp>
      <p:sp>
        <p:nvSpPr>
          <p:cNvPr id="4" name="TextBox 3"/>
          <p:cNvSpPr txBox="1"/>
          <p:nvPr/>
        </p:nvSpPr>
        <p:spPr>
          <a:xfrm>
            <a:off x="473026" y="2564904"/>
            <a:ext cx="3888432" cy="4524315"/>
          </a:xfrm>
          <a:prstGeom prst="rect">
            <a:avLst/>
          </a:prstGeom>
          <a:noFill/>
        </p:spPr>
        <p:txBody>
          <a:bodyPr wrap="square" rtlCol="0">
            <a:spAutoFit/>
          </a:bodyPr>
          <a:lstStyle/>
          <a:p>
            <a:pPr marL="457200" indent="-457200">
              <a:buFont typeface="+mj-lt"/>
              <a:buAutoNum type="arabicPeriod"/>
            </a:pPr>
            <a:r>
              <a:rPr lang="pt-BR" sz="2400" b="1" dirty="0" smtClean="0">
                <a:solidFill>
                  <a:schemeClr val="bg1"/>
                </a:solidFill>
                <a:latin typeface="Arial" pitchFamily="34" charset="0"/>
                <a:cs typeface="Arial" pitchFamily="34" charset="0"/>
              </a:rPr>
              <a:t>Mateus 24:13</a:t>
            </a:r>
          </a:p>
          <a:p>
            <a:pPr marL="457200" indent="-457200">
              <a:buFont typeface="+mj-lt"/>
              <a:buAutoNum type="arabicPeriod"/>
            </a:pPr>
            <a:r>
              <a:rPr lang="pt-BR" sz="2400" b="1" dirty="0" smtClean="0">
                <a:solidFill>
                  <a:schemeClr val="bg1"/>
                </a:solidFill>
                <a:latin typeface="Arial" pitchFamily="34" charset="0"/>
                <a:cs typeface="Arial" pitchFamily="34" charset="0"/>
              </a:rPr>
              <a:t>Mateus 24:45-51</a:t>
            </a:r>
          </a:p>
          <a:p>
            <a:pPr marL="457200" indent="-457200">
              <a:buFont typeface="+mj-lt"/>
              <a:buAutoNum type="arabicPeriod"/>
            </a:pPr>
            <a:r>
              <a:rPr lang="pt-BR" sz="2400" b="1" dirty="0" smtClean="0">
                <a:solidFill>
                  <a:schemeClr val="bg1"/>
                </a:solidFill>
                <a:latin typeface="Arial" pitchFamily="34" charset="0"/>
                <a:cs typeface="Arial" pitchFamily="34" charset="0"/>
              </a:rPr>
              <a:t>Mateus 25:1-13</a:t>
            </a:r>
          </a:p>
          <a:p>
            <a:pPr marL="457200" indent="-457200">
              <a:buFont typeface="+mj-lt"/>
              <a:buAutoNum type="arabicPeriod"/>
            </a:pPr>
            <a:r>
              <a:rPr lang="pt-BR" sz="2400" b="1" dirty="0" smtClean="0">
                <a:solidFill>
                  <a:schemeClr val="bg1"/>
                </a:solidFill>
                <a:latin typeface="Arial" pitchFamily="34" charset="0"/>
                <a:cs typeface="Arial" pitchFamily="34" charset="0"/>
              </a:rPr>
              <a:t>Mateus 25:14-30</a:t>
            </a:r>
          </a:p>
          <a:p>
            <a:pPr marL="457200" indent="-457200">
              <a:buFont typeface="+mj-lt"/>
              <a:buAutoNum type="arabicPeriod"/>
            </a:pPr>
            <a:r>
              <a:rPr lang="pt-BR" sz="2400" b="1" dirty="0" smtClean="0">
                <a:solidFill>
                  <a:schemeClr val="bg1"/>
                </a:solidFill>
                <a:latin typeface="Arial" pitchFamily="34" charset="0"/>
                <a:cs typeface="Arial" pitchFamily="34" charset="0"/>
              </a:rPr>
              <a:t>Lucas 9:62</a:t>
            </a:r>
          </a:p>
          <a:p>
            <a:pPr marL="457200" indent="-457200">
              <a:buFont typeface="+mj-lt"/>
              <a:buAutoNum type="arabicPeriod"/>
            </a:pPr>
            <a:r>
              <a:rPr lang="pt-BR" sz="2400" b="1" dirty="0" smtClean="0">
                <a:solidFill>
                  <a:schemeClr val="bg1"/>
                </a:solidFill>
                <a:latin typeface="Arial" pitchFamily="34" charset="0"/>
                <a:cs typeface="Arial" pitchFamily="34" charset="0"/>
              </a:rPr>
              <a:t>João 15:1-6</a:t>
            </a:r>
          </a:p>
          <a:p>
            <a:pPr marL="457200" indent="-457200">
              <a:buFont typeface="+mj-lt"/>
              <a:buAutoNum type="arabicPeriod"/>
            </a:pPr>
            <a:r>
              <a:rPr lang="pt-BR" sz="2400" b="1" dirty="0" smtClean="0">
                <a:solidFill>
                  <a:schemeClr val="bg1"/>
                </a:solidFill>
                <a:latin typeface="Arial" pitchFamily="34" charset="0"/>
                <a:cs typeface="Arial" pitchFamily="34" charset="0"/>
              </a:rPr>
              <a:t>1 Coríntios 15:1-2</a:t>
            </a:r>
          </a:p>
          <a:p>
            <a:pPr marL="457200" indent="-457200">
              <a:buFont typeface="+mj-lt"/>
              <a:buAutoNum type="arabicPeriod"/>
            </a:pPr>
            <a:r>
              <a:rPr lang="pt-BR" sz="2400" b="1" dirty="0" smtClean="0">
                <a:solidFill>
                  <a:schemeClr val="bg1"/>
                </a:solidFill>
                <a:latin typeface="Arial" pitchFamily="34" charset="0"/>
                <a:cs typeface="Arial" pitchFamily="34" charset="0"/>
              </a:rPr>
              <a:t>Filipenses 2:12</a:t>
            </a:r>
          </a:p>
          <a:p>
            <a:pPr marL="457200" indent="-457200">
              <a:buFont typeface="+mj-lt"/>
              <a:buAutoNum type="arabicPeriod"/>
            </a:pPr>
            <a:r>
              <a:rPr lang="pt-BR" sz="2400" b="1" dirty="0" smtClean="0">
                <a:solidFill>
                  <a:schemeClr val="bg1"/>
                </a:solidFill>
                <a:latin typeface="Arial" pitchFamily="34" charset="0"/>
                <a:cs typeface="Arial" pitchFamily="34" charset="0"/>
              </a:rPr>
              <a:t>Filipenses 3:10-15</a:t>
            </a:r>
          </a:p>
          <a:p>
            <a:pPr marL="457200" indent="-457200">
              <a:buFont typeface="+mj-lt"/>
              <a:buAutoNum type="arabicPeriod"/>
            </a:pPr>
            <a:r>
              <a:rPr lang="pt-BR" sz="2400" b="1" dirty="0" smtClean="0">
                <a:solidFill>
                  <a:schemeClr val="bg1"/>
                </a:solidFill>
                <a:latin typeface="Arial" pitchFamily="34" charset="0"/>
                <a:cs typeface="Arial" pitchFamily="34" charset="0"/>
              </a:rPr>
              <a:t>Colossenses 1:21-23</a:t>
            </a:r>
          </a:p>
          <a:p>
            <a:pPr marL="457200" indent="-457200">
              <a:buFont typeface="+mj-lt"/>
              <a:buAutoNum type="arabicPeriod"/>
            </a:pPr>
            <a:r>
              <a:rPr lang="pt-BR" sz="2400" b="1" dirty="0" smtClean="0">
                <a:solidFill>
                  <a:schemeClr val="bg1"/>
                </a:solidFill>
                <a:latin typeface="Arial" pitchFamily="34" charset="0"/>
                <a:cs typeface="Arial" pitchFamily="34" charset="0"/>
              </a:rPr>
              <a:t>Colossenses 2:6-8</a:t>
            </a:r>
          </a:p>
          <a:p>
            <a:pPr marL="457200" indent="-457200">
              <a:buFont typeface="+mj-lt"/>
              <a:buAutoNum type="arabicPeriod"/>
            </a:pPr>
            <a:endParaRPr lang="pt-BR" sz="2400" b="1" dirty="0">
              <a:solidFill>
                <a:schemeClr val="bg1"/>
              </a:solidFill>
              <a:latin typeface="Arial" pitchFamily="34" charset="0"/>
              <a:cs typeface="Arial" pitchFamily="34" charset="0"/>
            </a:endParaRPr>
          </a:p>
        </p:txBody>
      </p:sp>
      <p:sp>
        <p:nvSpPr>
          <p:cNvPr id="5" name="TextBox 4"/>
          <p:cNvSpPr txBox="1"/>
          <p:nvPr/>
        </p:nvSpPr>
        <p:spPr>
          <a:xfrm>
            <a:off x="4572000" y="2576412"/>
            <a:ext cx="3888432" cy="3785652"/>
          </a:xfrm>
          <a:prstGeom prst="rect">
            <a:avLst/>
          </a:prstGeom>
          <a:noFill/>
        </p:spPr>
        <p:txBody>
          <a:bodyPr wrap="square" rtlCol="0">
            <a:spAutoFit/>
          </a:bodyPr>
          <a:lstStyle/>
          <a:p>
            <a:pPr marL="457200" indent="-457200">
              <a:buFont typeface="+mj-lt"/>
              <a:buAutoNum type="arabicPeriod" startAt="12"/>
            </a:pPr>
            <a:r>
              <a:rPr lang="pt-BR" sz="2400" b="1" dirty="0" smtClean="0">
                <a:solidFill>
                  <a:schemeClr val="bg1"/>
                </a:solidFill>
                <a:latin typeface="Arial" pitchFamily="34" charset="0"/>
                <a:cs typeface="Arial" pitchFamily="34" charset="0"/>
              </a:rPr>
              <a:t>1 Tessalonicenses 3:5</a:t>
            </a:r>
          </a:p>
          <a:p>
            <a:pPr marL="457200" indent="-457200">
              <a:buFont typeface="+mj-lt"/>
              <a:buAutoNum type="arabicPeriod" startAt="12"/>
            </a:pPr>
            <a:r>
              <a:rPr lang="pt-BR" sz="2400" b="1" dirty="0" smtClean="0">
                <a:solidFill>
                  <a:schemeClr val="bg1"/>
                </a:solidFill>
                <a:latin typeface="Arial" pitchFamily="34" charset="0"/>
                <a:cs typeface="Arial" pitchFamily="34" charset="0"/>
              </a:rPr>
              <a:t>1 Timóteo 4:16</a:t>
            </a:r>
          </a:p>
          <a:p>
            <a:pPr marL="457200" indent="-457200">
              <a:buFont typeface="+mj-lt"/>
              <a:buAutoNum type="arabicPeriod" startAt="12"/>
            </a:pPr>
            <a:r>
              <a:rPr lang="pt-BR" sz="2400" b="1" dirty="0" smtClean="0">
                <a:solidFill>
                  <a:schemeClr val="bg1"/>
                </a:solidFill>
                <a:latin typeface="Arial" pitchFamily="34" charset="0"/>
                <a:cs typeface="Arial" pitchFamily="34" charset="0"/>
              </a:rPr>
              <a:t>Hebreus 2:1-3</a:t>
            </a:r>
          </a:p>
          <a:p>
            <a:pPr marL="457200" indent="-457200">
              <a:buFont typeface="+mj-lt"/>
              <a:buAutoNum type="arabicPeriod" startAt="12"/>
            </a:pPr>
            <a:r>
              <a:rPr lang="pt-BR" sz="2400" b="1" dirty="0" smtClean="0">
                <a:solidFill>
                  <a:schemeClr val="bg1"/>
                </a:solidFill>
                <a:latin typeface="Arial" pitchFamily="34" charset="0"/>
                <a:cs typeface="Arial" pitchFamily="34" charset="0"/>
              </a:rPr>
              <a:t>Hebreus 3:6</a:t>
            </a:r>
          </a:p>
          <a:p>
            <a:pPr marL="457200" indent="-457200">
              <a:buFont typeface="+mj-lt"/>
              <a:buAutoNum type="arabicPeriod" startAt="12"/>
            </a:pPr>
            <a:r>
              <a:rPr lang="pt-BR" sz="2400" b="1" dirty="0" smtClean="0">
                <a:solidFill>
                  <a:schemeClr val="bg1"/>
                </a:solidFill>
                <a:latin typeface="Arial" pitchFamily="34" charset="0"/>
                <a:cs typeface="Arial" pitchFamily="34" charset="0"/>
              </a:rPr>
              <a:t>Hebreus 3:14</a:t>
            </a:r>
          </a:p>
          <a:p>
            <a:pPr marL="457200" indent="-457200">
              <a:buFont typeface="+mj-lt"/>
              <a:buAutoNum type="arabicPeriod" startAt="12"/>
            </a:pPr>
            <a:r>
              <a:rPr lang="pt-BR" sz="2400" b="1" dirty="0" smtClean="0">
                <a:solidFill>
                  <a:schemeClr val="bg1"/>
                </a:solidFill>
                <a:latin typeface="Arial" pitchFamily="34" charset="0"/>
                <a:cs typeface="Arial" pitchFamily="34" charset="0"/>
              </a:rPr>
              <a:t>Hebreus 6:1-12</a:t>
            </a:r>
          </a:p>
          <a:p>
            <a:pPr marL="457200" indent="-457200">
              <a:buFont typeface="+mj-lt"/>
              <a:buAutoNum type="arabicPeriod" startAt="12"/>
            </a:pPr>
            <a:r>
              <a:rPr lang="pt-BR" sz="2400" b="1" dirty="0" smtClean="0">
                <a:solidFill>
                  <a:schemeClr val="bg1"/>
                </a:solidFill>
                <a:latin typeface="Arial" pitchFamily="34" charset="0"/>
                <a:cs typeface="Arial" pitchFamily="34" charset="0"/>
              </a:rPr>
              <a:t>Hebreus 10:26-31</a:t>
            </a:r>
          </a:p>
          <a:p>
            <a:pPr marL="457200" indent="-457200">
              <a:buFont typeface="+mj-lt"/>
              <a:buAutoNum type="arabicPeriod" startAt="12"/>
            </a:pPr>
            <a:r>
              <a:rPr lang="pt-BR" sz="2400" b="1" dirty="0" smtClean="0">
                <a:solidFill>
                  <a:schemeClr val="bg1"/>
                </a:solidFill>
                <a:latin typeface="Arial" pitchFamily="34" charset="0"/>
                <a:cs typeface="Arial" pitchFamily="34" charset="0"/>
              </a:rPr>
              <a:t>Tiago 5:19-20</a:t>
            </a:r>
          </a:p>
          <a:p>
            <a:pPr marL="457200" indent="-457200">
              <a:buFont typeface="+mj-lt"/>
              <a:buAutoNum type="arabicPeriod" startAt="12"/>
            </a:pPr>
            <a:r>
              <a:rPr lang="pt-BR" sz="2400" b="1" dirty="0" smtClean="0">
                <a:solidFill>
                  <a:schemeClr val="bg1"/>
                </a:solidFill>
                <a:latin typeface="Arial" pitchFamily="34" charset="0"/>
                <a:cs typeface="Arial" pitchFamily="34" charset="0"/>
              </a:rPr>
              <a:t>2 Pedro 2:20-21</a:t>
            </a:r>
          </a:p>
          <a:p>
            <a:pPr marL="457200" indent="-457200">
              <a:buFont typeface="+mj-lt"/>
              <a:buAutoNum type="arabicPeriod" startAt="12"/>
            </a:pPr>
            <a:r>
              <a:rPr lang="pt-BR" sz="2400" b="1" dirty="0" smtClean="0">
                <a:solidFill>
                  <a:schemeClr val="bg1"/>
                </a:solidFill>
                <a:latin typeface="Arial" pitchFamily="34" charset="0"/>
                <a:cs typeface="Arial" pitchFamily="34" charset="0"/>
              </a:rPr>
              <a:t>Apocalipse 22:19</a:t>
            </a:r>
            <a:endParaRPr lang="pt-BR" sz="2400" b="1" dirty="0">
              <a:solidFill>
                <a:schemeClr val="bg1"/>
              </a:solidFill>
              <a:latin typeface="Arial" pitchFamily="34" charset="0"/>
              <a:cs typeface="Arial" pitchFamily="34" charset="0"/>
            </a:endParaRPr>
          </a:p>
        </p:txBody>
      </p:sp>
      <p:pic>
        <p:nvPicPr>
          <p:cNvPr id="6" name="Picture 5"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dirty="0" smtClean="0"/>
              <a:t>1.	Mateus 24:13</a:t>
            </a:r>
          </a:p>
          <a:p>
            <a:pPr marL="0" lvl="0" indent="0" algn="ctr">
              <a:buNone/>
            </a:pPr>
            <a:r>
              <a:rPr lang="pt-BR" dirty="0" smtClean="0"/>
              <a:t>“</a:t>
            </a:r>
            <a:r>
              <a:rPr lang="pt-BR" i="1" dirty="0" smtClean="0"/>
              <a:t>Mas aquele que perseverar até ao fim, esse será salvo</a:t>
            </a:r>
            <a:r>
              <a:rPr lang="pt-BR" dirty="0" smtClean="0"/>
              <a:t>.”</a:t>
            </a:r>
            <a:endParaRPr lang="en-US" dirty="0" smtClean="0"/>
          </a:p>
          <a:p>
            <a:pPr marL="0" indent="0">
              <a:buNone/>
            </a:pPr>
            <a:r>
              <a:rPr lang="pt-BR" dirty="0" smtClean="0"/>
              <a:t> </a:t>
            </a:r>
            <a:endParaRPr lang="en-US" dirty="0" smtClean="0"/>
          </a:p>
          <a:p>
            <a:pPr marL="0" indent="0">
              <a:buNone/>
            </a:pPr>
            <a:r>
              <a:rPr lang="pt-BR" dirty="0" smtClean="0"/>
              <a:t>Este versículo é tão usado que merece maior explicação. O texto mostra que está falando sobre a Tribulação, não durante a época da igreja. O “fim” está falando sobre o fim da Tribulação, não o fim da sua vida. Se quisermos aplicar isso para nós é impossível, pois todos os salvos serão arrebatados antes do início da Tribulação. </a:t>
            </a:r>
            <a:endParaRPr lang="en-US" dirty="0" smtClean="0"/>
          </a:p>
          <a:p>
            <a:pPr marL="0" indent="0">
              <a:buNone/>
            </a:pPr>
            <a:r>
              <a:rPr lang="pt-BR" dirty="0" smtClean="0"/>
              <a:t> </a:t>
            </a:r>
            <a:r>
              <a:rPr lang="en-US" dirty="0" smtClean="0"/>
              <a:t> </a:t>
            </a: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0" indent="0">
              <a:buNone/>
            </a:pPr>
            <a:r>
              <a:rPr lang="pt-BR" dirty="0" smtClean="0"/>
              <a:t>Lembre-se que a palavra salvo (salvação, etc.) nem sempre fala sobre a salvação da alma. </a:t>
            </a:r>
          </a:p>
          <a:p>
            <a:pPr marL="0" indent="0">
              <a:buNone/>
            </a:pPr>
            <a:endParaRPr lang="pt-BR" dirty="0" smtClean="0"/>
          </a:p>
          <a:p>
            <a:pPr marL="0" indent="0">
              <a:buNone/>
            </a:pPr>
            <a:r>
              <a:rPr lang="pt-BR" dirty="0" smtClean="0"/>
              <a:t>O sentido da salvação neste trecho tem recebido várias interpretações.</a:t>
            </a:r>
            <a:endParaRPr lang="en-US" dirty="0" smtClean="0"/>
          </a:p>
          <a:p>
            <a:pPr marL="357188" indent="-357188">
              <a:buFont typeface="Wingdings" pitchFamily="2" charset="2"/>
              <a:buChar char="Ø"/>
            </a:pPr>
            <a:r>
              <a:rPr lang="pt-BR" dirty="0" smtClean="0"/>
              <a:t>Salvação da alma:  isso é contra o ensinamento geral da Bíblia.</a:t>
            </a:r>
            <a:endParaRPr lang="en-US" dirty="0" smtClean="0"/>
          </a:p>
          <a:p>
            <a:pPr marL="357188" indent="-357188">
              <a:buFont typeface="Wingdings" pitchFamily="2" charset="2"/>
              <a:buChar char="Ø"/>
            </a:pPr>
            <a:r>
              <a:rPr lang="pt-BR" dirty="0" smtClean="0"/>
              <a:t>Salvação da vida física: Eu aceitei essa posição por muitos anos, mas cheguei a conclusão que muitas pessoas salvas iria-o morrer durante a Tribulação.</a:t>
            </a:r>
            <a:endParaRPr lang="en-US" dirty="0" smtClean="0"/>
          </a:p>
          <a:p>
            <a:pPr marL="357188" indent="-357188">
              <a:buFont typeface="Wingdings" pitchFamily="2" charset="2"/>
              <a:buChar char="Ø"/>
            </a:pPr>
            <a:r>
              <a:rPr lang="pt-BR" dirty="0" smtClean="0"/>
              <a:t>Salvação de engano e/ou esfriamento do amor: Note o contexto deste trecho.</a:t>
            </a:r>
            <a:r>
              <a:rPr lang="en-US" dirty="0" smtClean="0"/>
              <a:t> </a:t>
            </a: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0" indent="0" algn="ctr">
              <a:buNone/>
            </a:pPr>
            <a:r>
              <a:rPr lang="pt-BR" dirty="0" smtClean="0"/>
              <a:t>Mateus 24:10-14</a:t>
            </a:r>
            <a:endParaRPr lang="en-US" dirty="0" smtClean="0"/>
          </a:p>
          <a:p>
            <a:pPr marL="0" indent="0" algn="ctr">
              <a:buNone/>
            </a:pPr>
            <a:r>
              <a:rPr lang="pt-BR" dirty="0" smtClean="0"/>
              <a:t>“</a:t>
            </a:r>
            <a:r>
              <a:rPr lang="pt-BR" i="1" baseline="30000" dirty="0" smtClean="0"/>
              <a:t>10</a:t>
            </a:r>
            <a:r>
              <a:rPr lang="pt-BR" i="1" dirty="0" smtClean="0"/>
              <a:t>Nesse tempo muitos serão escandalizados, e trair-se-ão uns aos outros, e uns aos outros se odiarão. </a:t>
            </a:r>
            <a:r>
              <a:rPr lang="pt-BR" i="1" baseline="30000" dirty="0" smtClean="0"/>
              <a:t>11</a:t>
            </a:r>
            <a:r>
              <a:rPr lang="pt-BR" i="1" dirty="0" smtClean="0"/>
              <a:t>E surgirão muitos falsos profetas, e </a:t>
            </a:r>
            <a:r>
              <a:rPr lang="pt-BR" i="1" u="sng" dirty="0" smtClean="0"/>
              <a:t>enganarão a muitos</a:t>
            </a:r>
            <a:r>
              <a:rPr lang="pt-BR" i="1" dirty="0" smtClean="0"/>
              <a:t>. </a:t>
            </a:r>
            <a:r>
              <a:rPr lang="pt-BR" i="1" baseline="30000" dirty="0" smtClean="0"/>
              <a:t>12</a:t>
            </a:r>
            <a:r>
              <a:rPr lang="pt-BR" i="1" dirty="0" smtClean="0"/>
              <a:t>E, por se multiplicar a iniqüidade, </a:t>
            </a:r>
            <a:r>
              <a:rPr lang="pt-BR" i="1" u="sng" dirty="0" smtClean="0"/>
              <a:t>o amor de muitos esfriará</a:t>
            </a:r>
            <a:r>
              <a:rPr lang="pt-BR" i="1" dirty="0" smtClean="0"/>
              <a:t>. </a:t>
            </a:r>
            <a:r>
              <a:rPr lang="pt-BR" i="1" baseline="30000" dirty="0" smtClean="0"/>
              <a:t>13</a:t>
            </a:r>
            <a:r>
              <a:rPr lang="pt-BR" i="1" dirty="0" smtClean="0"/>
              <a:t>Mas aquele que perseverar até ao fim, esse será salvo. </a:t>
            </a:r>
            <a:r>
              <a:rPr lang="pt-BR" i="1" baseline="30000" dirty="0" smtClean="0"/>
              <a:t>14</a:t>
            </a:r>
            <a:r>
              <a:rPr lang="pt-BR" i="1" dirty="0" smtClean="0"/>
              <a:t>E este evangelho do reino será pregado em todo o mundo, em testemunho a todas as nações, e então virá o fim</a:t>
            </a:r>
            <a:r>
              <a:rPr lang="pt-BR" dirty="0" smtClean="0"/>
              <a:t>.”</a:t>
            </a:r>
            <a:endParaRPr lang="en-US" dirty="0" smtClean="0"/>
          </a:p>
          <a:p>
            <a:pPr marL="0" indent="0">
              <a:buNone/>
            </a:pPr>
            <a:r>
              <a:rPr lang="pt-BR" dirty="0" smtClean="0"/>
              <a:t> </a:t>
            </a:r>
            <a:endParaRPr lang="en-US" dirty="0" smtClean="0"/>
          </a:p>
          <a:p>
            <a:pPr marL="0" indent="0">
              <a:buNone/>
            </a:pPr>
            <a:r>
              <a:rPr lang="en-US" dirty="0" smtClean="0"/>
              <a:t> </a:t>
            </a: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indent="0">
              <a:buNone/>
            </a:pPr>
            <a:r>
              <a:rPr lang="pt-BR" noProof="0" dirty="0" smtClean="0"/>
              <a:t> </a:t>
            </a:r>
          </a:p>
          <a:p>
            <a:pPr marL="0" indent="0">
              <a:buNone/>
            </a:pPr>
            <a:r>
              <a:rPr lang="pt-BR" noProof="0" dirty="0" smtClean="0"/>
              <a:t>Para mim Jesus está afirmando que durante este tempo de falsos profetas e a proliferação do pecado aqueles que ficam firmes serão salvos do amor esfriando. Apesar dos enganos e uma sociedade perversa, os salvos que estão firmes serão salvos da pressão de Satanás para virar suas costas a Deus.</a:t>
            </a:r>
          </a:p>
          <a:p>
            <a:pPr marL="0" indent="0">
              <a:buNone/>
            </a:pPr>
            <a:r>
              <a:rPr lang="pt-BR" noProof="0" dirty="0" smtClean="0"/>
              <a:t> </a:t>
            </a:r>
          </a:p>
          <a:p>
            <a:pPr marL="0" indent="0">
              <a:buNone/>
            </a:pPr>
            <a:r>
              <a:rPr lang="pt-BR" noProof="0" dirty="0" smtClean="0"/>
              <a:t>Este trecho não fala nada sobre perder a salvação.</a:t>
            </a:r>
          </a:p>
          <a:p>
            <a:pPr marL="0" indent="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5301208"/>
          </a:xfrm>
        </p:spPr>
        <p:txBody>
          <a:bodyPr>
            <a:noAutofit/>
          </a:bodyPr>
          <a:lstStyle/>
          <a:p>
            <a:pPr marL="457200" lvl="0" indent="-457200" algn="ctr">
              <a:buNone/>
            </a:pPr>
            <a:r>
              <a:rPr lang="pt-BR" noProof="0" dirty="0" smtClean="0"/>
              <a:t>As Parábolas</a:t>
            </a:r>
          </a:p>
          <a:p>
            <a:pPr marL="0" indent="0" algn="ctr">
              <a:buNone/>
            </a:pPr>
            <a:r>
              <a:rPr lang="pt-BR" noProof="0" dirty="0" smtClean="0"/>
              <a:t>Mateus 24:45-51 – O Servo Prudente; .  Mateus 25:1-13 - Parábola das Dez Virgens; Mateus 25:14-30 - Parábola dos Talentos; João 15:1-6 - Videira </a:t>
            </a:r>
          </a:p>
          <a:p>
            <a:pPr marL="0" indent="0" algn="ctr">
              <a:buNone/>
            </a:pPr>
            <a:endParaRPr lang="pt-BR" sz="1800" noProof="0" dirty="0" smtClean="0"/>
          </a:p>
          <a:p>
            <a:pPr marL="0" indent="0">
              <a:buNone/>
            </a:pPr>
            <a:r>
              <a:rPr lang="pt-BR" noProof="0" dirty="0" smtClean="0"/>
              <a:t>Lembre-se que as parábolas foram dadas para Israel e que devem ser interpretadas com o conhecimento e costumes da época. Ser chamado um servo não significava necessariamente que era salvo. A nação de Israel era chamada para servir Deus, mas a maior parte não era </a:t>
            </a:r>
            <a:r>
              <a:rPr lang="pt-BR" noProof="0" dirty="0" smtClean="0"/>
              <a:t>salva. </a:t>
            </a:r>
            <a:r>
              <a:rPr lang="pt-BR" noProof="0" dirty="0" smtClean="0"/>
              <a:t>Israel até recusou </a:t>
            </a:r>
            <a:r>
              <a:rPr lang="pt-BR" noProof="0" dirty="0" smtClean="0"/>
              <a:t>aceitar </a:t>
            </a:r>
            <a:r>
              <a:rPr lang="pt-BR" noProof="0" dirty="0" smtClean="0"/>
              <a:t>o seu Messias, Jesus Cristo. Judas Iscariotes era escolhido para servir Jesus como um dos 12 discípulos, mas ele não era salvo.</a:t>
            </a:r>
          </a:p>
          <a:p>
            <a:pPr marL="457200" indent="-45720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5301208"/>
          </a:xfrm>
        </p:spPr>
        <p:txBody>
          <a:bodyPr>
            <a:noAutofit/>
          </a:bodyPr>
          <a:lstStyle/>
          <a:p>
            <a:pPr marL="457200" lvl="0" indent="-457200" algn="ctr">
              <a:buNone/>
            </a:pPr>
            <a:r>
              <a:rPr lang="pt-BR" noProof="0" dirty="0" smtClean="0"/>
              <a:t>As Parábolas</a:t>
            </a:r>
          </a:p>
          <a:p>
            <a:pPr marL="0" indent="0" algn="ctr">
              <a:buNone/>
            </a:pPr>
            <a:r>
              <a:rPr lang="pt-BR" noProof="0" dirty="0" smtClean="0"/>
              <a:t>Mateus 24:45-51 – O Servo Prudente; .  Mateus 25:1-13 - Parábola das Dez Virgens; Mateus 25:14-30 - Parábola dos Talentos; João 15:1-6 - Videira </a:t>
            </a:r>
          </a:p>
          <a:p>
            <a:pPr marL="0" indent="0" algn="ctr">
              <a:buNone/>
            </a:pPr>
            <a:endParaRPr lang="pt-BR" sz="1800" noProof="0" dirty="0" smtClean="0"/>
          </a:p>
          <a:p>
            <a:pPr marL="0" indent="0">
              <a:buNone/>
            </a:pPr>
            <a:r>
              <a:rPr lang="pt-BR" noProof="0" dirty="0" smtClean="0"/>
              <a:t>É importante entender que uma parábola ilustra a verdade, não ensina a verdade. Nem sempre todas as coisas dentro duma parábola tem um significado especial.</a:t>
            </a:r>
          </a:p>
          <a:p>
            <a:pPr marL="0" indent="0" algn="ctr">
              <a:buNone/>
            </a:pPr>
            <a:endParaRPr lang="pt-BR" noProof="0" dirty="0" smtClean="0"/>
          </a:p>
          <a:p>
            <a:pPr marL="457200" indent="-45720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dirty="0" smtClean="0"/>
              <a:t>2.   </a:t>
            </a:r>
            <a:r>
              <a:rPr lang="pt-BR" noProof="0" dirty="0" smtClean="0"/>
              <a:t>Mateus 24:45-51</a:t>
            </a:r>
          </a:p>
          <a:p>
            <a:pPr marL="0" lvl="0" indent="0" algn="ctr">
              <a:buNone/>
            </a:pPr>
            <a:r>
              <a:rPr lang="pt-BR" noProof="0" dirty="0" smtClean="0"/>
              <a:t>“</a:t>
            </a:r>
            <a:r>
              <a:rPr lang="pt-BR" i="1" baseline="30000" noProof="0" dirty="0" smtClean="0"/>
              <a:t>45</a:t>
            </a:r>
            <a:r>
              <a:rPr lang="pt-BR" i="1" noProof="0" dirty="0" smtClean="0"/>
              <a:t>Quem é, pois, o servo fiel e prudente, que o seu senhor constituiu sobre a sua casa, para dar o sustento a seu tempo? </a:t>
            </a:r>
            <a:r>
              <a:rPr lang="pt-BR" i="1" baseline="30000" noProof="0" dirty="0" smtClean="0"/>
              <a:t>46</a:t>
            </a:r>
            <a:r>
              <a:rPr lang="pt-BR" i="1" noProof="0" dirty="0" smtClean="0"/>
              <a:t>Bem-aventurado aquele servo que o seu senhor, quando vier, achar servindo assim. </a:t>
            </a:r>
            <a:r>
              <a:rPr lang="pt-BR" i="1" baseline="30000" noProof="0" dirty="0" smtClean="0"/>
              <a:t>47</a:t>
            </a:r>
            <a:r>
              <a:rPr lang="pt-BR" i="1" noProof="0" dirty="0" smtClean="0"/>
              <a:t>Em verdade vos digo que o porá sobre todos os seus bens. </a:t>
            </a:r>
            <a:r>
              <a:rPr lang="pt-BR" i="1" baseline="30000" noProof="0" dirty="0" smtClean="0"/>
              <a:t>48</a:t>
            </a:r>
            <a:r>
              <a:rPr lang="pt-BR" i="1" noProof="0" dirty="0" smtClean="0"/>
              <a:t>Mas se aquele mau servo disser no seu coração: O meu senhor tarde virá; </a:t>
            </a:r>
            <a:r>
              <a:rPr lang="pt-BR" i="1" baseline="30000" noProof="0" dirty="0" smtClean="0"/>
              <a:t>49</a:t>
            </a:r>
            <a:r>
              <a:rPr lang="pt-BR" i="1" noProof="0" dirty="0" smtClean="0"/>
              <a:t>E começar a espancar os seus conservos, e a comer e a beber com os ébrios, </a:t>
            </a:r>
            <a:r>
              <a:rPr lang="pt-BR" i="1" baseline="30000" noProof="0" dirty="0" smtClean="0"/>
              <a:t>50</a:t>
            </a:r>
            <a:r>
              <a:rPr lang="pt-BR" i="1" noProof="0" dirty="0" smtClean="0"/>
              <a:t>Virá o senhor daquele servo num dia em que o não espera, e à hora em que ele não sabe, </a:t>
            </a:r>
            <a:r>
              <a:rPr lang="pt-BR" i="1" baseline="30000" noProof="0" dirty="0" smtClean="0"/>
              <a:t>51</a:t>
            </a:r>
            <a:r>
              <a:rPr lang="pt-BR" i="1" noProof="0" dirty="0" smtClean="0"/>
              <a:t>E separá-lo-á, e destinará a sua parte com os hipócritas; ali haverá pranto e ranger de dentes</a:t>
            </a:r>
            <a:r>
              <a:rPr lang="pt-BR" noProof="0" dirty="0" smtClean="0"/>
              <a:t>.”</a:t>
            </a:r>
          </a:p>
          <a:p>
            <a:pPr marL="457200" indent="-45720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dirty="0" smtClean="0"/>
              <a:t>2.   </a:t>
            </a:r>
            <a:r>
              <a:rPr lang="pt-BR" noProof="0" dirty="0" smtClean="0"/>
              <a:t>Mateus 24:45-51 </a:t>
            </a:r>
          </a:p>
          <a:p>
            <a:pPr marL="0" lvl="0" indent="0" algn="ctr">
              <a:buAutoNum type="arabicPeriod" startAt="5"/>
            </a:pPr>
            <a:endParaRPr lang="pt-BR" noProof="0" dirty="0" smtClean="0"/>
          </a:p>
          <a:p>
            <a:pPr marL="0" lvl="0" indent="0">
              <a:buNone/>
            </a:pPr>
            <a:r>
              <a:rPr lang="pt-BR" u="sng" noProof="0" dirty="0" smtClean="0"/>
              <a:t>Parábola do Servo Prudente</a:t>
            </a:r>
            <a:r>
              <a:rPr lang="pt-BR" noProof="0" dirty="0" smtClean="0"/>
              <a:t>: Todas as parábolas têm que ser interpretadas de acordo com o contexto e o seu propósito.</a:t>
            </a:r>
          </a:p>
          <a:p>
            <a:pPr marL="0" lvl="0" indent="0">
              <a:buNone/>
            </a:pPr>
            <a:endParaRPr lang="pt-BR" noProof="0" dirty="0" smtClean="0"/>
          </a:p>
          <a:p>
            <a:pPr marL="0" lvl="0" indent="0">
              <a:buNone/>
            </a:pPr>
            <a:r>
              <a:rPr lang="pt-BR" noProof="0" dirty="0" smtClean="0"/>
              <a:t>A audiência são judeus e iriam entender no contexto que a nação inteira foi chamada para servir Deus. É claro que nem todos eram salvos. Então a palavra servo não deve ser entendida como salvo, mas uma pessoa chamada para servir. Os doze apóstolos eram chamados para servir, mas um, Judas, não era salvo.</a:t>
            </a:r>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0" indent="0" algn="ctr">
              <a:buNone/>
            </a:pPr>
            <a:endParaRPr lang="pt-BR" noProof="0" dirty="0" smtClean="0"/>
          </a:p>
          <a:p>
            <a:pPr marL="0" indent="0" algn="ctr">
              <a:buNone/>
            </a:pPr>
            <a:r>
              <a:rPr lang="pt-BR" noProof="0" dirty="0" smtClean="0"/>
              <a:t>Romanos 6:26</a:t>
            </a:r>
            <a:endParaRPr lang="pt-BR" dirty="0" smtClean="0"/>
          </a:p>
          <a:p>
            <a:pPr marL="0" indent="0" algn="ctr">
              <a:buNone/>
            </a:pPr>
            <a:r>
              <a:rPr lang="pt-BR" noProof="0" dirty="0" smtClean="0"/>
              <a:t>“</a:t>
            </a:r>
            <a:r>
              <a:rPr lang="pt-BR" i="1" noProof="0" dirty="0" smtClean="0"/>
              <a:t>Porque o salário do pecado é a morte, mas </a:t>
            </a:r>
            <a:r>
              <a:rPr lang="pt-BR" i="1" u="sng" noProof="0" dirty="0" smtClean="0"/>
              <a:t>o dom gratuito</a:t>
            </a:r>
            <a:r>
              <a:rPr lang="pt-BR" i="1" noProof="0" dirty="0" smtClean="0"/>
              <a:t> de Deus é a vida eterna, por Cristo Jesus nosso Senhor</a:t>
            </a:r>
            <a:r>
              <a:rPr lang="pt-BR" noProof="0" dirty="0" smtClean="0"/>
              <a:t>.”</a:t>
            </a:r>
          </a:p>
          <a:p>
            <a:pPr marL="0" indent="0">
              <a:buNone/>
            </a:pPr>
            <a:endParaRPr lang="pt-BR" noProof="0" dirty="0" smtClean="0"/>
          </a:p>
          <a:p>
            <a:pPr marL="0" indent="0">
              <a:buNone/>
            </a:pPr>
            <a:r>
              <a:rPr lang="pt-BR" noProof="0" dirty="0" smtClean="0"/>
              <a:t>A Bíblia afirma que a salvação (</a:t>
            </a:r>
            <a:r>
              <a:rPr lang="pt-BR" i="1" noProof="0" dirty="0" smtClean="0"/>
              <a:t>vida eterna</a:t>
            </a:r>
            <a:r>
              <a:rPr lang="pt-BR" noProof="0" dirty="0" smtClean="0"/>
              <a:t>) é um presente (</a:t>
            </a:r>
            <a:r>
              <a:rPr lang="pt-BR" i="1" noProof="0" dirty="0" smtClean="0"/>
              <a:t>dom</a:t>
            </a:r>
            <a:r>
              <a:rPr lang="pt-BR" noProof="0" dirty="0" smtClean="0"/>
              <a:t>) gratuito. Isso pode ser visto por meio de quatro verdades.</a:t>
            </a:r>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noProof="0" dirty="0" smtClean="0"/>
              <a:t>2.   Mateus 24:45-51</a:t>
            </a:r>
          </a:p>
          <a:p>
            <a:pPr marL="0" lvl="0" indent="0" algn="ctr">
              <a:buAutoNum type="arabicPeriod" startAt="5"/>
            </a:pPr>
            <a:endParaRPr lang="pt-BR" noProof="0" dirty="0" smtClean="0"/>
          </a:p>
          <a:p>
            <a:pPr marL="0" lvl="0" indent="0">
              <a:buNone/>
            </a:pPr>
            <a:r>
              <a:rPr lang="pt-BR" noProof="0" dirty="0" smtClean="0"/>
              <a:t>O propósito da parábola é mostrar a importância de estar preparado para a vinda do messias. </a:t>
            </a:r>
          </a:p>
          <a:p>
            <a:pPr marL="0" lvl="0" indent="0">
              <a:buNone/>
            </a:pPr>
            <a:endParaRPr lang="pt-BR" noProof="0" dirty="0" smtClean="0"/>
          </a:p>
          <a:p>
            <a:pPr marL="0" lvl="0" indent="0">
              <a:buNone/>
            </a:pPr>
            <a:r>
              <a:rPr lang="pt-BR" noProof="0" dirty="0" smtClean="0"/>
              <a:t>Sendo preparado é ser salvo e obedecendo o Senhor. Isso resultará em muitas bençãos na volta do mestre.</a:t>
            </a:r>
          </a:p>
          <a:p>
            <a:pPr marL="0" lvl="0" indent="0">
              <a:buNone/>
            </a:pPr>
            <a:endParaRPr lang="pt-BR" noProof="0" dirty="0" smtClean="0"/>
          </a:p>
          <a:p>
            <a:pPr marL="0" indent="0">
              <a:buNone/>
            </a:pPr>
            <a:r>
              <a:rPr lang="pt-BR" noProof="0" dirty="0" smtClean="0"/>
              <a:t>Não sendo preparado é ser um hipócrita (perdido –fingindo que é um servo) e vivendo em desobediência. Isso resultará em inferno e grau alto de punição.</a:t>
            </a:r>
          </a:p>
          <a:p>
            <a:pPr marL="0" lvl="0" indent="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noProof="0" dirty="0" smtClean="0"/>
              <a:t>2.   Mateus 24:45-51</a:t>
            </a:r>
          </a:p>
          <a:p>
            <a:pPr marL="0" lvl="0" indent="0" algn="ctr">
              <a:buAutoNum type="arabicPeriod" startAt="5"/>
            </a:pPr>
            <a:endParaRPr lang="pt-BR" noProof="0" dirty="0" smtClean="0"/>
          </a:p>
          <a:p>
            <a:pPr marL="0" lvl="0" indent="0">
              <a:buNone/>
            </a:pPr>
            <a:r>
              <a:rPr lang="pt-BR" noProof="0" dirty="0" smtClean="0"/>
              <a:t>Não tem nada aqui sobre perder a salvação. São descrições gerais do comportamento do salvo obediente e o descrente desobediente.</a:t>
            </a:r>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3.   Mateus 25:1-13 </a:t>
            </a:r>
          </a:p>
          <a:p>
            <a:pPr marL="0" lvl="0" indent="0" algn="ctr">
              <a:buNone/>
            </a:pPr>
            <a:r>
              <a:rPr lang="pt-BR" noProof="0" dirty="0" smtClean="0"/>
              <a:t>“</a:t>
            </a:r>
            <a:r>
              <a:rPr lang="pt-BR" i="1" baseline="30000" noProof="0" dirty="0" smtClean="0"/>
              <a:t>1</a:t>
            </a:r>
            <a:r>
              <a:rPr lang="pt-BR" i="1" noProof="0" dirty="0" smtClean="0"/>
              <a:t>Então o reino dos céus será semelhante a dez virgens que, tomando as suas lâmpadas, saíram ao encontro do esposo. </a:t>
            </a:r>
            <a:r>
              <a:rPr lang="pt-BR" i="1" baseline="30000" noProof="0" dirty="0" smtClean="0"/>
              <a:t>2</a:t>
            </a:r>
            <a:r>
              <a:rPr lang="pt-BR" i="1" noProof="0" dirty="0" smtClean="0"/>
              <a:t>E cinco delas eram prudentes, e cinco loucas. </a:t>
            </a:r>
            <a:r>
              <a:rPr lang="pt-BR" i="1" baseline="30000" noProof="0" dirty="0" smtClean="0"/>
              <a:t>3</a:t>
            </a:r>
            <a:r>
              <a:rPr lang="pt-BR" i="1" noProof="0" dirty="0" smtClean="0"/>
              <a:t>As loucas, tomando as suas lâmpadas, não levaram azeite consigo. </a:t>
            </a:r>
            <a:r>
              <a:rPr lang="pt-BR" i="1" baseline="30000" noProof="0" dirty="0" smtClean="0"/>
              <a:t>4</a:t>
            </a:r>
            <a:r>
              <a:rPr lang="pt-BR" i="1" noProof="0" dirty="0" smtClean="0"/>
              <a:t>Mas as prudentes levaram azeite em suas vasilhas, com as suas lâmpadas. </a:t>
            </a:r>
            <a:r>
              <a:rPr lang="pt-BR" i="1" baseline="30000" noProof="0" dirty="0" smtClean="0"/>
              <a:t>5</a:t>
            </a:r>
            <a:r>
              <a:rPr lang="pt-BR" i="1" noProof="0" dirty="0" smtClean="0"/>
              <a:t>E, tardando o esposo, tosquenejaram todas, e adormeceram. </a:t>
            </a:r>
            <a:r>
              <a:rPr lang="pt-BR" i="1" baseline="30000" noProof="0" dirty="0" smtClean="0"/>
              <a:t>6</a:t>
            </a:r>
            <a:r>
              <a:rPr lang="pt-BR" i="1" noProof="0" dirty="0" smtClean="0"/>
              <a:t>Mas à meia-noite ouviu-se um clamor: Aí vem o esposo, saí-lhe ao encontro. </a:t>
            </a:r>
            <a:r>
              <a:rPr lang="pt-BR" i="1" baseline="30000" noProof="0" dirty="0" smtClean="0"/>
              <a:t>7</a:t>
            </a:r>
            <a:r>
              <a:rPr lang="pt-BR" i="1" noProof="0" dirty="0" smtClean="0"/>
              <a:t>Então todas aquelas virgens se levantaram, e prepararam as suas lâmpadas. </a:t>
            </a:r>
            <a:r>
              <a:rPr lang="pt-BR" i="1" baseline="30000" noProof="0" dirty="0" smtClean="0"/>
              <a:t>8</a:t>
            </a:r>
            <a:r>
              <a:rPr lang="pt-BR" i="1" noProof="0" dirty="0" smtClean="0"/>
              <a:t>E as loucas disseram às prudentes: Dai-nos do vosso azeite, porque as nossas lâmpadas se apagam</a:t>
            </a:r>
            <a:r>
              <a:rPr lang="pt-BR" noProof="0" dirty="0" smtClean="0"/>
              <a:t>...”  </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3.   Mateus 25:1-13 </a:t>
            </a:r>
          </a:p>
          <a:p>
            <a:pPr marL="0" lvl="0" indent="0" algn="ctr">
              <a:buNone/>
            </a:pPr>
            <a:r>
              <a:rPr lang="pt-BR" noProof="0" dirty="0" smtClean="0"/>
              <a:t>“... </a:t>
            </a:r>
            <a:r>
              <a:rPr lang="pt-BR" i="1" baseline="30000" noProof="0" dirty="0" smtClean="0"/>
              <a:t>9</a:t>
            </a:r>
            <a:r>
              <a:rPr lang="pt-BR" i="1" noProof="0" dirty="0" smtClean="0"/>
              <a:t>Mas as prudentes responderam, dizendo: Não seja caso que nos falte a nós e a vós, ide antes aos que o vendem, e comprai-o para vós. </a:t>
            </a:r>
            <a:r>
              <a:rPr lang="pt-BR" i="1" baseline="30000" noProof="0" dirty="0" smtClean="0"/>
              <a:t>10</a:t>
            </a:r>
            <a:r>
              <a:rPr lang="pt-BR" i="1" noProof="0" dirty="0" smtClean="0"/>
              <a:t>E, tendo elas ido comprá-lo, chegou o esposo, e as que estavam preparadas entraram com ele para as bodas, e fechou-se a porta. </a:t>
            </a:r>
            <a:r>
              <a:rPr lang="pt-BR" i="1" baseline="30000" noProof="0" dirty="0" smtClean="0"/>
              <a:t>11</a:t>
            </a:r>
            <a:r>
              <a:rPr lang="pt-BR" i="1" noProof="0" dirty="0" smtClean="0"/>
              <a:t>E depois chegaram também as outras virgens, dizendo: Senhor, Senhor, abre-nos. </a:t>
            </a:r>
            <a:r>
              <a:rPr lang="pt-BR" i="1" baseline="30000" noProof="0" dirty="0" smtClean="0"/>
              <a:t>12</a:t>
            </a:r>
            <a:r>
              <a:rPr lang="pt-BR" i="1" noProof="0" dirty="0" smtClean="0"/>
              <a:t>E ele, respondendo, disse: Em verdade vos digo que vos não conheço. </a:t>
            </a:r>
            <a:r>
              <a:rPr lang="pt-BR" i="1" baseline="30000" noProof="0" dirty="0" smtClean="0"/>
              <a:t>13</a:t>
            </a:r>
            <a:r>
              <a:rPr lang="pt-BR" i="1" noProof="0" dirty="0" smtClean="0"/>
              <a:t>Vigiai, pois, porque não sabeis o dia nem a hora em que o Filho do homem há de vir</a:t>
            </a:r>
            <a:r>
              <a:rPr lang="pt-BR" noProof="0" dirty="0" smtClean="0"/>
              <a:t>.” </a:t>
            </a:r>
          </a:p>
          <a:p>
            <a:pPr marL="0" indent="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3.   Mateus 25:1-13</a:t>
            </a:r>
          </a:p>
          <a:p>
            <a:pPr marL="0" indent="0">
              <a:buNone/>
            </a:pPr>
            <a:r>
              <a:rPr lang="pt-BR" noProof="0" dirty="0" smtClean="0"/>
              <a:t> </a:t>
            </a:r>
          </a:p>
          <a:p>
            <a:pPr marL="0" indent="0">
              <a:buNone/>
            </a:pPr>
            <a:r>
              <a:rPr lang="pt-BR" u="sng" noProof="0" dirty="0" smtClean="0"/>
              <a:t>Parábola das Dez Virgens</a:t>
            </a:r>
            <a:r>
              <a:rPr lang="pt-BR" noProof="0" dirty="0" smtClean="0"/>
              <a:t>: Lembre-se que uma parábola ilustra a verdade, não ensina a verdade. Nem sempre todas as coisas dentro duma parábola tem um </a:t>
            </a:r>
            <a:r>
              <a:rPr lang="pt-BR" noProof="0" dirty="0" smtClean="0"/>
              <a:t>significado </a:t>
            </a:r>
            <a:r>
              <a:rPr lang="pt-BR" noProof="0" dirty="0" smtClean="0"/>
              <a:t>especial.</a:t>
            </a:r>
          </a:p>
          <a:p>
            <a:pPr marL="0" indent="0">
              <a:buNone/>
            </a:pPr>
            <a:endParaRPr lang="pt-BR" noProof="0" dirty="0" smtClean="0"/>
          </a:p>
          <a:p>
            <a:pPr marL="0" indent="0">
              <a:buNone/>
            </a:pPr>
            <a:r>
              <a:rPr lang="pt-BR" noProof="0" dirty="0" smtClean="0"/>
              <a:t> O assunto desta parábola é que todos devem estar preparados para a vinda do Messias. No contexto está falando sobre a Revelação de Jesus Cristo. O ensino desta parábola é que devemos estar prontos para a vindo de Cristo. </a:t>
            </a:r>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3.   Mateus 25:1-13 </a:t>
            </a:r>
          </a:p>
          <a:p>
            <a:pPr marL="0" indent="0">
              <a:buNone/>
            </a:pPr>
            <a:r>
              <a:rPr lang="pt-BR" noProof="0" dirty="0" smtClean="0"/>
              <a:t> </a:t>
            </a:r>
          </a:p>
          <a:p>
            <a:pPr marL="0" indent="0">
              <a:buNone/>
            </a:pPr>
            <a:r>
              <a:rPr lang="pt-BR" noProof="0" dirty="0" smtClean="0"/>
              <a:t>São duas interpretações principais sobre quem são as dez virgens: 1) 10 pessoas salvas, ou 2) 5 salvas e 5 perdidas (professando ser salva). Creio que fala sobre salvos e perdidos. </a:t>
            </a:r>
          </a:p>
          <a:p>
            <a:pPr marL="0" indent="0">
              <a:buNone/>
            </a:pPr>
            <a:endParaRPr lang="pt-BR" sz="1200" noProof="0" dirty="0" smtClean="0"/>
          </a:p>
          <a:p>
            <a:pPr marL="0" indent="0">
              <a:buNone/>
            </a:pPr>
            <a:r>
              <a:rPr lang="pt-BR" dirty="0" smtClean="0"/>
              <a:t>Pessoas que pensam que todas as virgens são salvas acham que o azeite é um símbolo aqui do Espírito Santo. Mas o azeite</a:t>
            </a:r>
            <a:r>
              <a:rPr lang="pt-BR" noProof="0" dirty="0" smtClean="0"/>
              <a:t>, nesta parábola não fala sobre o Espírito Santo, pois a Bíblia nos ensina que Ele nunca vai deixar, assim não pode perder ou gastar dEle. </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3.   Mateus 25:1-13 </a:t>
            </a:r>
          </a:p>
          <a:p>
            <a:pPr marL="0" indent="0">
              <a:buNone/>
            </a:pPr>
            <a:r>
              <a:rPr lang="pt-BR" noProof="0" dirty="0" smtClean="0"/>
              <a:t> </a:t>
            </a:r>
          </a:p>
          <a:p>
            <a:pPr marL="0" indent="0">
              <a:buNone/>
            </a:pPr>
            <a:r>
              <a:rPr lang="pt-BR" dirty="0" smtClean="0"/>
              <a:t>Além disso, não pode comprar mais do Espírito Santo, pois temos a sua plenitude no momento da nossa salvação. O azeite é azeite, que representa sendo preparado ou não.</a:t>
            </a:r>
          </a:p>
          <a:p>
            <a:pPr marL="0" indent="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3.   Mateus 25:1-13</a:t>
            </a:r>
          </a:p>
          <a:p>
            <a:pPr marL="0" indent="0">
              <a:buNone/>
            </a:pPr>
            <a:r>
              <a:rPr lang="pt-BR" noProof="0" dirty="0" smtClean="0"/>
              <a:t> </a:t>
            </a:r>
          </a:p>
          <a:p>
            <a:pPr marL="0" indent="0">
              <a:buNone/>
            </a:pPr>
            <a:r>
              <a:rPr lang="pt-BR" noProof="0" dirty="0" smtClean="0"/>
              <a:t>Mais uma vez o contexto mostra que a nação de Israel está em vista, composta de pessoas salvas e perdidas, todos professando serem filhos de Deus. Cristo está mostrando que nem todas vão entrar no Reino. </a:t>
            </a:r>
          </a:p>
          <a:p>
            <a:pPr marL="0" indent="0">
              <a:buNone/>
            </a:pPr>
            <a:endParaRPr lang="pt-BR" noProof="0" dirty="0" smtClean="0"/>
          </a:p>
          <a:p>
            <a:pPr marL="0" indent="0">
              <a:buNone/>
            </a:pPr>
            <a:r>
              <a:rPr lang="pt-BR" noProof="0" dirty="0" smtClean="0"/>
              <a:t>Ser preparado significa ser salvo. Você tem a absoluta certeza que é salvo, que é preparado para a volta de Cristo? </a:t>
            </a:r>
          </a:p>
          <a:p>
            <a:pPr marL="0" indent="0">
              <a:buNone/>
            </a:pPr>
            <a:endParaRPr lang="pt-BR" noProof="0" dirty="0" smtClean="0"/>
          </a:p>
          <a:p>
            <a:pPr marL="0" indent="0">
              <a:buNone/>
            </a:pPr>
            <a:r>
              <a:rPr lang="pt-BR" noProof="0" dirty="0" smtClean="0"/>
              <a:t>Esta parábola não ensina que podemos perder a salvação. </a:t>
            </a:r>
          </a:p>
          <a:p>
            <a:pPr marL="0" indent="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4.   Mateus 25:14-30 </a:t>
            </a:r>
          </a:p>
          <a:p>
            <a:pPr marL="0" indent="0" algn="ctr">
              <a:buNone/>
            </a:pPr>
            <a:r>
              <a:rPr lang="pt-BR" noProof="0" dirty="0" smtClean="0"/>
              <a:t>“</a:t>
            </a:r>
            <a:r>
              <a:rPr lang="pt-BR" i="1" baseline="30000" noProof="0" dirty="0" smtClean="0"/>
              <a:t>14</a:t>
            </a:r>
            <a:r>
              <a:rPr lang="pt-BR" i="1" noProof="0" dirty="0" smtClean="0"/>
              <a:t>Porque isto é também como um homem que, partindo para fora da terra, chamou os seus servos, e entregou-lhes os seus bens. </a:t>
            </a:r>
            <a:r>
              <a:rPr lang="pt-BR" i="1" baseline="30000" noProof="0" dirty="0" smtClean="0"/>
              <a:t>15</a:t>
            </a:r>
            <a:r>
              <a:rPr lang="pt-BR" i="1" noProof="0" dirty="0" smtClean="0"/>
              <a:t>E a um deu cinco talentos, e a outro dois, e a outro um, a cada um segundo a sua capacidade, e ausentou-se logo para longe. </a:t>
            </a:r>
            <a:r>
              <a:rPr lang="pt-BR" i="1" baseline="30000" noProof="0" dirty="0" smtClean="0"/>
              <a:t>16</a:t>
            </a:r>
            <a:r>
              <a:rPr lang="pt-BR" i="1" noProof="0" dirty="0" smtClean="0"/>
              <a:t>E, tendo ele partido, o que recebera cinco talentos negociou com eles, e granjeou outros cinco talentos. </a:t>
            </a:r>
            <a:r>
              <a:rPr lang="pt-BR" i="1" baseline="30000" noProof="0" dirty="0" smtClean="0"/>
              <a:t>17</a:t>
            </a:r>
            <a:r>
              <a:rPr lang="pt-BR" i="1" noProof="0" dirty="0" smtClean="0"/>
              <a:t>Da mesma sorte, o que recebera dois, granjeou também outros dois. </a:t>
            </a:r>
            <a:r>
              <a:rPr lang="pt-BR" i="1" baseline="30000" noProof="0" dirty="0" smtClean="0"/>
              <a:t>18</a:t>
            </a:r>
            <a:r>
              <a:rPr lang="pt-BR" i="1" noProof="0" dirty="0" smtClean="0"/>
              <a:t>Mas o que recebera um, foi e cavou na terra e escondeu o dinheiro do seu senhor. </a:t>
            </a:r>
            <a:r>
              <a:rPr lang="pt-BR" i="1" baseline="30000" noProof="0" dirty="0" smtClean="0"/>
              <a:t>19</a:t>
            </a:r>
            <a:r>
              <a:rPr lang="pt-BR" i="1" noProof="0" dirty="0" smtClean="0"/>
              <a:t>E muito tempo depois veio o senhor daqueles servos, e fez contas com eles</a:t>
            </a:r>
            <a:r>
              <a:rPr lang="pt-BR" noProof="0" dirty="0" smtClean="0"/>
              <a:t>...  </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4.   Mateus 25:14-30 </a:t>
            </a:r>
          </a:p>
          <a:p>
            <a:pPr marL="0" indent="0" algn="ctr">
              <a:buNone/>
            </a:pPr>
            <a:r>
              <a:rPr lang="pt-BR" noProof="0" dirty="0" smtClean="0"/>
              <a:t>“... </a:t>
            </a:r>
            <a:r>
              <a:rPr lang="pt-BR" i="1" baseline="30000" noProof="0" dirty="0" smtClean="0"/>
              <a:t>20</a:t>
            </a:r>
            <a:r>
              <a:rPr lang="pt-BR" i="1" noProof="0" dirty="0" smtClean="0"/>
              <a:t>Então aproximou-se o que recebera cinco talentos, e trouxe-lhe outros cinco talentos, dizendo: Senhor, entregaste-me cinco talentos; eis aqui outros cinco talentos que granjeei com eles. </a:t>
            </a:r>
            <a:r>
              <a:rPr lang="pt-BR" i="1" baseline="30000" noProof="0" dirty="0" smtClean="0"/>
              <a:t>21</a:t>
            </a:r>
            <a:r>
              <a:rPr lang="pt-BR" i="1" noProof="0" dirty="0" smtClean="0"/>
              <a:t>E o seu senhor lhe disse: Bem está, servo bom e fiel. Sobre o pouco foste fiel, sobre muito te colocarei; entra no gozo do teu senhor. </a:t>
            </a:r>
            <a:r>
              <a:rPr lang="pt-BR" i="1" baseline="30000" noProof="0" dirty="0" smtClean="0"/>
              <a:t>22</a:t>
            </a:r>
            <a:r>
              <a:rPr lang="pt-BR" i="1" noProof="0" dirty="0" smtClean="0"/>
              <a:t>E, chegando também o que tinha recebido dois talentos, disse: Senhor, entregaste-me dois talentos; eis que com eles granjeei outros dois talentos. </a:t>
            </a:r>
            <a:r>
              <a:rPr lang="pt-BR" i="1" baseline="30000" noProof="0" dirty="0" smtClean="0"/>
              <a:t>23</a:t>
            </a:r>
            <a:r>
              <a:rPr lang="pt-BR" i="1" noProof="0" dirty="0" smtClean="0"/>
              <a:t>Disse-lhe o seu senhor: Bem está, bom e fiel servo. Sobre o pouco foste fiel, sobre muito te colocarei; entra no gozo do teu senhor</a:t>
            </a:r>
            <a:r>
              <a:rPr lang="pt-BR" noProof="0" dirty="0" smtClean="0"/>
              <a:t>...  </a:t>
            </a:r>
          </a:p>
          <a:p>
            <a:pPr marL="457200" indent="-45720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0" indent="0" algn="ctr">
              <a:buNone/>
            </a:pPr>
            <a:endParaRPr lang="pt-BR" noProof="0" dirty="0" smtClean="0"/>
          </a:p>
          <a:p>
            <a:pPr marL="457200" indent="-457200">
              <a:buFont typeface="+mj-lt"/>
              <a:buAutoNum type="arabicPeriod"/>
            </a:pPr>
            <a:r>
              <a:rPr lang="pt-BR" noProof="0" dirty="0" smtClean="0"/>
              <a:t>A salvação é pela graça e não pelas obras.</a:t>
            </a:r>
          </a:p>
          <a:p>
            <a:pPr marL="457200" indent="-457200">
              <a:buFont typeface="+mj-lt"/>
              <a:buAutoNum type="arabicPeriod"/>
            </a:pPr>
            <a:r>
              <a:rPr lang="pt-BR" noProof="0" dirty="0" smtClean="0"/>
              <a:t>A salvação é dom e não recompensa.</a:t>
            </a:r>
          </a:p>
          <a:p>
            <a:pPr marL="457200" indent="-457200">
              <a:buFont typeface="+mj-lt"/>
              <a:buAutoNum type="arabicPeriod" startAt="3"/>
            </a:pPr>
            <a:r>
              <a:rPr lang="pt-BR" dirty="0" smtClean="0"/>
              <a:t>A salvação é obra de Deus, e não de homens.</a:t>
            </a:r>
          </a:p>
          <a:p>
            <a:pPr marL="457200" indent="-457200">
              <a:buFont typeface="+mj-lt"/>
              <a:buAutoNum type="arabicPeriod" startAt="3"/>
            </a:pPr>
            <a:r>
              <a:rPr lang="pt-BR" dirty="0" smtClean="0"/>
              <a:t>A salvação é uma obra terminada – não precisa de mais nada.</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4.   Mateus 25:14-30 </a:t>
            </a:r>
          </a:p>
          <a:p>
            <a:pPr marL="0" indent="0" algn="ctr">
              <a:buNone/>
            </a:pPr>
            <a:r>
              <a:rPr lang="pt-BR" noProof="0" dirty="0" smtClean="0"/>
              <a:t>“... </a:t>
            </a:r>
            <a:r>
              <a:rPr lang="pt-BR" i="1" baseline="30000" noProof="0" dirty="0" smtClean="0"/>
              <a:t>24</a:t>
            </a:r>
            <a:r>
              <a:rPr lang="pt-BR" i="1" noProof="0" dirty="0" smtClean="0"/>
              <a:t>Mas, chegando também o que recebera um talento, disse: Senhor, eu conhecia-te, que és um homem duro, que ceifas onde não semeaste e ajuntas onde não espalhaste; </a:t>
            </a:r>
            <a:r>
              <a:rPr lang="pt-BR" i="1" baseline="30000" noProof="0" dirty="0" smtClean="0"/>
              <a:t>25</a:t>
            </a:r>
            <a:r>
              <a:rPr lang="pt-BR" i="1" noProof="0" dirty="0" smtClean="0"/>
              <a:t>E, atemorizado, escondi na terra o teu talento; aqui tens o que é teu. </a:t>
            </a:r>
            <a:r>
              <a:rPr lang="pt-BR" i="1" baseline="30000" noProof="0" dirty="0" smtClean="0"/>
              <a:t>26</a:t>
            </a:r>
            <a:r>
              <a:rPr lang="pt-BR" i="1" noProof="0" dirty="0" smtClean="0"/>
              <a:t>Respondendo, porém, o seu senhor, disse-lhe: Mau e negligente servo; sabias que ceifo onde não semeei e ajunto onde não espalhei? </a:t>
            </a:r>
            <a:r>
              <a:rPr lang="pt-BR" i="1" baseline="30000" noProof="0" dirty="0" smtClean="0"/>
              <a:t>27</a:t>
            </a:r>
            <a:r>
              <a:rPr lang="pt-BR" i="1" noProof="0" dirty="0" smtClean="0"/>
              <a:t>Devias então ter dado o meu dinheiro aos banqueiros e, quando eu viesse, receberia o meu com os juros. </a:t>
            </a:r>
            <a:r>
              <a:rPr lang="pt-BR" i="1" baseline="30000" noProof="0" dirty="0" smtClean="0"/>
              <a:t>28</a:t>
            </a:r>
            <a:r>
              <a:rPr lang="pt-BR" i="1" noProof="0" dirty="0" smtClean="0"/>
              <a:t>Tirai-lhe pois o talento, e dai-o ao que tem os dez talentos</a:t>
            </a:r>
            <a:r>
              <a:rPr lang="pt-BR" noProof="0" dirty="0" smtClean="0"/>
              <a:t>...  </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4.   Mateus 25:14-30 </a:t>
            </a:r>
          </a:p>
          <a:p>
            <a:pPr marL="0" indent="0" algn="ctr">
              <a:buNone/>
            </a:pPr>
            <a:r>
              <a:rPr lang="pt-BR" noProof="0" dirty="0" smtClean="0"/>
              <a:t>“... </a:t>
            </a:r>
            <a:r>
              <a:rPr lang="pt-BR" i="1" baseline="30000" noProof="0" dirty="0" smtClean="0"/>
              <a:t>29</a:t>
            </a:r>
            <a:r>
              <a:rPr lang="pt-BR" i="1" noProof="0" dirty="0" smtClean="0"/>
              <a:t>Porque a qualquer que tiver será dado, e terá em abundância; mas ao que não tiver até o que tem ser-lhe-á tirado. </a:t>
            </a:r>
            <a:r>
              <a:rPr lang="pt-BR" i="1" baseline="30000" noProof="0" dirty="0" smtClean="0"/>
              <a:t>30</a:t>
            </a:r>
            <a:r>
              <a:rPr lang="pt-BR" i="1" noProof="0" dirty="0" smtClean="0"/>
              <a:t>Lançai, pois, o servo inútil nas trevas exteriores; ali haverá pranto e ranger de dentes</a:t>
            </a:r>
            <a:r>
              <a:rPr lang="pt-BR" noProof="0" dirty="0" smtClean="0"/>
              <a:t>.”</a:t>
            </a:r>
          </a:p>
          <a:p>
            <a:pPr marL="0" indent="0">
              <a:buNone/>
            </a:pPr>
            <a:r>
              <a:rPr lang="pt-BR" noProof="0" dirty="0" smtClean="0"/>
              <a:t> </a:t>
            </a:r>
          </a:p>
          <a:p>
            <a:pPr marL="0" indent="0">
              <a:buNone/>
            </a:pPr>
            <a:r>
              <a:rPr lang="pt-BR" u="sng" noProof="0" dirty="0" smtClean="0"/>
              <a:t>Parábola dos Talentos</a:t>
            </a:r>
            <a:r>
              <a:rPr lang="pt-BR" noProof="0" dirty="0" smtClean="0"/>
              <a:t>: O ensinamento principal desta parábola é que devemos fazer o nosso melhor para obedecer a Deus. Tanta faz nossa capacidade, fazendo o melhor, mesmo com resultados diferentes. Seremos considerados bons e fieis.</a:t>
            </a:r>
          </a:p>
          <a:p>
            <a:pPr marL="0" indent="0">
              <a:buNone/>
            </a:pPr>
            <a:r>
              <a:rPr lang="pt-BR" noProof="0" dirty="0" smtClean="0"/>
              <a:t> </a:t>
            </a:r>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4.   Mateus 25:14-30 </a:t>
            </a:r>
          </a:p>
          <a:p>
            <a:pPr marL="457200" lvl="0" indent="-457200" algn="ctr">
              <a:buAutoNum type="arabicPeriod" startAt="7"/>
            </a:pPr>
            <a:endParaRPr lang="pt-BR" noProof="0" dirty="0" smtClean="0"/>
          </a:p>
          <a:p>
            <a:pPr marL="0" lvl="0" indent="0">
              <a:buNone/>
            </a:pPr>
            <a:r>
              <a:rPr lang="pt-BR" noProof="0" dirty="0" smtClean="0"/>
              <a:t>Como foi afirmado antes as parábolas foram dadas para Israel e que devem ser interpretadas com o conhecimento e costumes da época. Ser chamado um servo não significava necessariamente que era salva. A nação de Israel era chamada para servir Deus, mas a maior parte não era salva. Israel até recusou aceitar o seu Messias, Jesus Cristo. Judas Iscariotes era escolhido para servir Jesus como um dos 12 discípulos, mas ele não era salvo.</a:t>
            </a:r>
          </a:p>
          <a:p>
            <a:pPr marL="0" indent="0">
              <a:buNone/>
            </a:pPr>
            <a:endParaRPr lang="pt-BR" noProof="0" dirty="0" smtClean="0"/>
          </a:p>
          <a:p>
            <a:pPr marL="0" indent="0">
              <a:buNone/>
            </a:pPr>
            <a:r>
              <a:rPr lang="pt-BR" noProof="0" dirty="0" smtClean="0"/>
              <a:t> </a:t>
            </a:r>
          </a:p>
          <a:p>
            <a:pPr marL="457200" indent="-45720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4.   Mateus 25:14-30</a:t>
            </a:r>
          </a:p>
          <a:p>
            <a:pPr marL="0" indent="0">
              <a:buNone/>
            </a:pPr>
            <a:endParaRPr lang="pt-BR" noProof="0" dirty="0" smtClean="0"/>
          </a:p>
          <a:p>
            <a:pPr marL="0" indent="0">
              <a:buNone/>
            </a:pPr>
            <a:r>
              <a:rPr lang="pt-BR" noProof="0" dirty="0" smtClean="0"/>
              <a:t>O mau e negligente servo não obedeceu a Deus. Até ele fez o oposto e até mentiu sobre o caráter de Deus. O seu fruto mostrou que ele não era salvo e ele foi lançado nas trevas exteriores. Não tem nenhuma indicação que a pessoa era salva e assim perdeu a sua salvação. Esta crença tem que ser forçada sobre o texto.</a:t>
            </a:r>
          </a:p>
          <a:p>
            <a:pPr marL="457200" indent="-45720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indent="-457200" algn="ctr">
              <a:buNone/>
            </a:pPr>
            <a:r>
              <a:rPr lang="pt-BR" noProof="0" dirty="0" smtClean="0"/>
              <a:t>5.   Lucas 9:62</a:t>
            </a:r>
          </a:p>
          <a:p>
            <a:pPr marL="0" indent="0" algn="ctr">
              <a:buNone/>
            </a:pPr>
            <a:r>
              <a:rPr lang="pt-BR" noProof="0" dirty="0" smtClean="0"/>
              <a:t>“</a:t>
            </a:r>
            <a:r>
              <a:rPr lang="pt-BR" i="1" noProof="0" dirty="0" smtClean="0"/>
              <a:t>E Jesus lhe disse: Ninguém, que lança mão do arado e olha para trás, é apto para o reino de Deus</a:t>
            </a:r>
            <a:r>
              <a:rPr lang="pt-BR" noProof="0" dirty="0" smtClean="0"/>
              <a:t>.”</a:t>
            </a:r>
          </a:p>
          <a:p>
            <a:pPr marL="0" indent="0">
              <a:buNone/>
            </a:pPr>
            <a:r>
              <a:rPr lang="pt-BR" noProof="0" dirty="0" smtClean="0"/>
              <a:t> </a:t>
            </a:r>
          </a:p>
          <a:p>
            <a:pPr marL="0" indent="0">
              <a:buNone/>
            </a:pPr>
            <a:r>
              <a:rPr lang="pt-BR" noProof="0" dirty="0" smtClean="0"/>
              <a:t>Mais uma vez um versículo mau interpretado que a ideia que uma pessoa poderia perder a sua salvação é forçado sobre ele. Tudo pode ser resumido no sentido de uma só palavra – “apto”. </a:t>
            </a:r>
          </a:p>
          <a:p>
            <a:pPr marL="0" indent="0">
              <a:buNone/>
            </a:pPr>
            <a:endParaRPr lang="pt-BR" noProof="0" dirty="0" smtClean="0"/>
          </a:p>
          <a:p>
            <a:pPr marL="0" indent="0">
              <a:buNone/>
            </a:pPr>
            <a:r>
              <a:rPr lang="pt-BR" noProof="0" dirty="0" smtClean="0"/>
              <a:t> </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indent="-457200" algn="ctr">
              <a:buNone/>
            </a:pPr>
            <a:r>
              <a:rPr lang="pt-BR" noProof="0" dirty="0" smtClean="0"/>
              <a:t>5.   Lucas 9:62</a:t>
            </a:r>
          </a:p>
          <a:p>
            <a:pPr marL="0" indent="0" algn="ctr">
              <a:buNone/>
            </a:pPr>
            <a:r>
              <a:rPr lang="pt-BR" noProof="0" dirty="0" smtClean="0"/>
              <a:t>“</a:t>
            </a:r>
            <a:r>
              <a:rPr lang="pt-BR" i="1" noProof="0" dirty="0" smtClean="0"/>
              <a:t>E Jesus lhe disse: Ninguém, que lança mão do arado e olha para trás, é apto para o reino de Deus</a:t>
            </a:r>
            <a:r>
              <a:rPr lang="pt-BR" noProof="0" dirty="0" smtClean="0"/>
              <a:t>.”</a:t>
            </a:r>
          </a:p>
          <a:p>
            <a:pPr marL="0" indent="0">
              <a:buNone/>
            </a:pPr>
            <a:r>
              <a:rPr lang="pt-BR" noProof="0" dirty="0" smtClean="0"/>
              <a:t> </a:t>
            </a:r>
          </a:p>
          <a:p>
            <a:pPr marL="0" indent="0">
              <a:buNone/>
            </a:pPr>
            <a:r>
              <a:rPr lang="pt-BR" noProof="0" dirty="0" smtClean="0"/>
              <a:t>A palavra traduzida “apto” no grego (G02111 ευθετος euthetos) pode ser traduzida também como “bem localizado, apropriado, útil”, nenhum dos sentidos significa desqualificados. A ideia é que está pessoa não é útil para o reino de Deus. Não fala que está referindo à salvação. Para dizer que “apto” está falando sobre a salvação, tem que acreditar que a salvação não é pela graça, mas pelo mérito, favor ou obras. Isso é contrário do ensinamento da Bíblia. </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indent="-457200" algn="ctr">
              <a:buNone/>
            </a:pPr>
            <a:r>
              <a:rPr lang="pt-BR" noProof="0" dirty="0" smtClean="0"/>
              <a:t>5.   Lucas 9:62</a:t>
            </a:r>
          </a:p>
          <a:p>
            <a:pPr marL="0" indent="0" algn="ctr">
              <a:buNone/>
            </a:pPr>
            <a:r>
              <a:rPr lang="pt-BR" noProof="0" dirty="0" smtClean="0"/>
              <a:t>“</a:t>
            </a:r>
            <a:r>
              <a:rPr lang="pt-BR" i="1" noProof="0" dirty="0" smtClean="0"/>
              <a:t>E Jesus lhe disse: Ninguém, que lança mão do arado e olha para trás, é apto para o reino de Deus</a:t>
            </a:r>
            <a:r>
              <a:rPr lang="pt-BR" noProof="0" dirty="0" smtClean="0"/>
              <a:t>.”</a:t>
            </a:r>
          </a:p>
          <a:p>
            <a:pPr marL="0" indent="0">
              <a:buNone/>
            </a:pPr>
            <a:r>
              <a:rPr lang="pt-BR" noProof="0" dirty="0" smtClean="0"/>
              <a:t> </a:t>
            </a:r>
          </a:p>
          <a:p>
            <a:pPr marL="0" indent="0">
              <a:buNone/>
            </a:pPr>
            <a:r>
              <a:rPr lang="pt-BR" noProof="0" dirty="0" smtClean="0"/>
              <a:t>Uma pessoa que não estuda sua Bíblia talvez não saiba que a frase “o reino de Deus” nem sempre está falando do Céu. Muitas vezes está falando sobre cristianismo nos Evangelhos. </a:t>
            </a:r>
          </a:p>
          <a:p>
            <a:pPr marL="0" indent="0">
              <a:buNone/>
            </a:pPr>
            <a:r>
              <a:rPr lang="pt-BR" noProof="0" dirty="0" smtClean="0"/>
              <a:t> </a:t>
            </a:r>
          </a:p>
          <a:p>
            <a:pPr marL="0" indent="0">
              <a:buNone/>
            </a:pPr>
            <a:r>
              <a:rPr lang="pt-BR" noProof="0" dirty="0" smtClean="0"/>
              <a:t>Este versículo está dizendo que a pessoa que olha para trás não seria útil na causa de Deus. Não fala nada sobre a perda da salvação.</a:t>
            </a:r>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6.   João 15:1-6 </a:t>
            </a:r>
          </a:p>
          <a:p>
            <a:pPr marL="0" lvl="0" indent="0" algn="ctr">
              <a:buNone/>
            </a:pPr>
            <a:r>
              <a:rPr lang="pt-BR" noProof="0" dirty="0" smtClean="0"/>
              <a:t>“</a:t>
            </a:r>
            <a:r>
              <a:rPr lang="pt-BR" i="1" baseline="30000" noProof="0" dirty="0" smtClean="0"/>
              <a:t>1</a:t>
            </a:r>
            <a:r>
              <a:rPr lang="pt-BR" i="1" noProof="0" dirty="0" smtClean="0"/>
              <a:t>Eu sou a videira verdadeira, e meu Pai é o lavrador. </a:t>
            </a:r>
            <a:r>
              <a:rPr lang="pt-BR" i="1" baseline="30000" noProof="0" dirty="0" smtClean="0"/>
              <a:t>2</a:t>
            </a:r>
            <a:r>
              <a:rPr lang="pt-BR" i="1" u="sng" noProof="0" dirty="0" smtClean="0"/>
              <a:t>Toda a vara em mim, que não dá fruto, a tira</a:t>
            </a:r>
            <a:r>
              <a:rPr lang="pt-BR" i="1" noProof="0" dirty="0" smtClean="0"/>
              <a:t>; e limpa toda aquela que dá fruto, para que dê mais fruto</a:t>
            </a:r>
            <a:r>
              <a:rPr lang="pt-BR" noProof="0" dirty="0" smtClean="0"/>
              <a:t>.”</a:t>
            </a:r>
          </a:p>
          <a:p>
            <a:pPr marL="0" indent="0" algn="ctr">
              <a:buNone/>
            </a:pPr>
            <a:r>
              <a:rPr lang="pt-BR" sz="1400" noProof="0" dirty="0" smtClean="0"/>
              <a:t> </a:t>
            </a:r>
          </a:p>
          <a:p>
            <a:pPr marL="0" indent="0" algn="ctr">
              <a:buNone/>
            </a:pPr>
            <a:r>
              <a:rPr lang="pt-BR" noProof="0" dirty="0" smtClean="0"/>
              <a:t>“</a:t>
            </a:r>
            <a:r>
              <a:rPr lang="pt-BR" i="1" baseline="30000" noProof="0" dirty="0" smtClean="0"/>
              <a:t>3</a:t>
            </a:r>
            <a:r>
              <a:rPr lang="pt-BR" i="1" noProof="0" dirty="0" smtClean="0"/>
              <a:t>Vós já estais limpos, pela palavra que vos tenho falado. </a:t>
            </a:r>
            <a:r>
              <a:rPr lang="pt-BR" i="1" baseline="30000" noProof="0" dirty="0" smtClean="0"/>
              <a:t>4</a:t>
            </a:r>
            <a:r>
              <a:rPr lang="pt-BR" i="1" noProof="0" dirty="0" smtClean="0"/>
              <a:t>Estai em mim, e eu em vós; como a vara de si mesma não pode dar fruto, se não estiver na videira, assim também vós, se não estiverdes em mim. </a:t>
            </a:r>
            <a:r>
              <a:rPr lang="pt-BR" i="1" baseline="30000" noProof="0" dirty="0" smtClean="0"/>
              <a:t>5</a:t>
            </a:r>
            <a:r>
              <a:rPr lang="pt-BR" i="1" noProof="0" dirty="0" smtClean="0"/>
              <a:t>Eu sou a videira, vós as varas; quem está em mim, e eu nele, esse dá muito fruto; porque sem mim nada podeis fazer. </a:t>
            </a:r>
            <a:r>
              <a:rPr lang="pt-BR" i="1" baseline="30000" noProof="0" dirty="0" smtClean="0"/>
              <a:t>6</a:t>
            </a:r>
            <a:r>
              <a:rPr lang="pt-BR" i="1" noProof="0" dirty="0" smtClean="0"/>
              <a:t>Se alguém não estiver em mim, será lançado fora, como a vara, e secará; e os colhem e lançam no fogo, e ardem</a:t>
            </a:r>
            <a:r>
              <a:rPr lang="pt-BR" noProof="0" dirty="0" smtClean="0"/>
              <a:t>.” </a:t>
            </a:r>
          </a:p>
          <a:p>
            <a:pPr marL="0" indent="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6.   João 15:1-6</a:t>
            </a:r>
          </a:p>
          <a:p>
            <a:pPr marL="0" lvl="0" indent="0" algn="ctr">
              <a:buNone/>
            </a:pPr>
            <a:r>
              <a:rPr lang="pt-BR" noProof="0" dirty="0" smtClean="0"/>
              <a:t>  </a:t>
            </a:r>
          </a:p>
          <a:p>
            <a:pPr marL="0" indent="0">
              <a:buNone/>
            </a:pPr>
            <a:r>
              <a:rPr lang="pt-BR" noProof="0" dirty="0" smtClean="0"/>
              <a:t>Mais uma vez temos uma parábola, de fato duas parábolas mas quando vista como uma cria confusão. </a:t>
            </a:r>
          </a:p>
          <a:p>
            <a:pPr marL="0" indent="0">
              <a:buNone/>
            </a:pPr>
            <a:endParaRPr lang="pt-BR" noProof="0" dirty="0" smtClean="0"/>
          </a:p>
          <a:p>
            <a:pPr marL="0" indent="0">
              <a:buNone/>
            </a:pPr>
            <a:r>
              <a:rPr lang="pt-BR" noProof="0" dirty="0" smtClean="0"/>
              <a:t>A primeira parábola (1-2) fala dá nossa comunhão e correção. </a:t>
            </a:r>
          </a:p>
          <a:p>
            <a:pPr marL="0" indent="0">
              <a:buNone/>
            </a:pPr>
            <a:endParaRPr lang="pt-BR" noProof="0" dirty="0" smtClean="0"/>
          </a:p>
          <a:p>
            <a:pPr marL="0" indent="0">
              <a:buNone/>
            </a:pPr>
            <a:r>
              <a:rPr lang="pt-BR" noProof="0" dirty="0" smtClean="0"/>
              <a:t> </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6.   João 15:1-6 </a:t>
            </a:r>
          </a:p>
          <a:p>
            <a:pPr marL="457200" lvl="0" indent="-457200" algn="ctr">
              <a:buAutoNum type="arabicPeriod" startAt="9"/>
            </a:pPr>
            <a:endParaRPr lang="pt-BR" noProof="0" dirty="0" smtClean="0"/>
          </a:p>
          <a:p>
            <a:pPr marL="0" indent="0">
              <a:buNone/>
            </a:pPr>
            <a:r>
              <a:rPr lang="pt-BR" noProof="0" dirty="0" smtClean="0"/>
              <a:t>Mas o que isso significa a frase: “</a:t>
            </a:r>
            <a:r>
              <a:rPr lang="pt-BR" i="1" noProof="0" dirty="0" smtClean="0"/>
              <a:t>Toda a vara em mim, que não dá fruto, a tira</a:t>
            </a:r>
            <a:r>
              <a:rPr lang="pt-BR" noProof="0" dirty="0" smtClean="0"/>
              <a:t>”?  </a:t>
            </a:r>
          </a:p>
          <a:p>
            <a:pPr marL="0" indent="0" hangingPunct="0">
              <a:buNone/>
            </a:pPr>
            <a:endParaRPr lang="pt-BR" noProof="0" dirty="0" smtClean="0"/>
          </a:p>
          <a:p>
            <a:pPr marL="350838" indent="-350838">
              <a:buFont typeface="Wingdings" pitchFamily="2" charset="2"/>
              <a:buChar char="Ø"/>
            </a:pPr>
            <a:r>
              <a:rPr lang="pt-BR" noProof="0" dirty="0" smtClean="0"/>
              <a:t>Deus “tira” no sentido de tirar nossa vida (morte física)?</a:t>
            </a:r>
          </a:p>
          <a:p>
            <a:pPr marL="350838" indent="-350838">
              <a:buFont typeface="Wingdings" pitchFamily="2" charset="2"/>
              <a:buChar char="Ø"/>
            </a:pPr>
            <a:r>
              <a:rPr lang="pt-BR" noProof="0" dirty="0" smtClean="0"/>
              <a:t>Deus “tira” no sentido de tirar nossa salvação?</a:t>
            </a:r>
          </a:p>
          <a:p>
            <a:pPr marL="350838" indent="-350838">
              <a:buFont typeface="Wingdings" pitchFamily="2" charset="2"/>
              <a:buChar char="Ø"/>
            </a:pPr>
            <a:r>
              <a:rPr lang="pt-BR" noProof="0" dirty="0" smtClean="0"/>
              <a:t>Deus “tira” no sentido de tirar a nossa comunhão com Deus?</a:t>
            </a:r>
          </a:p>
          <a:p>
            <a:pPr marL="350838" indent="-350838">
              <a:buFont typeface="Wingdings" pitchFamily="2" charset="2"/>
              <a:buChar char="Ø"/>
            </a:pPr>
            <a:r>
              <a:rPr lang="pt-BR" noProof="0" dirty="0" smtClean="0"/>
              <a:t>Deus “tira” no sentido de tirar suas bençãos da nossa vida?</a:t>
            </a:r>
          </a:p>
          <a:p>
            <a:pPr marL="0" indent="0">
              <a:buNone/>
            </a:pPr>
            <a:endParaRPr lang="pt-BR" noProof="0" dirty="0" smtClean="0"/>
          </a:p>
        </p:txBody>
      </p:sp>
      <p:pic>
        <p:nvPicPr>
          <p:cNvPr id="4" name="Picture 3" descr="a59375599f9ea2d185ca68440bc91fd4.jpg"/>
          <p:cNvPicPr>
            <a:picLocks noChangeAspect="1"/>
          </p:cNvPicPr>
          <p:nvPr/>
        </p:nvPicPr>
        <p:blipFill>
          <a:blip r:embed="rId3"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Font typeface="+mj-lt"/>
              <a:buAutoNum type="arabicPeriod"/>
            </a:pPr>
            <a:r>
              <a:rPr lang="pt-BR" noProof="0" dirty="0" smtClean="0"/>
              <a:t>A salvação é pela graça e não pelas obras.</a:t>
            </a:r>
          </a:p>
          <a:p>
            <a:pPr marL="0" indent="0" algn="ctr">
              <a:buNone/>
            </a:pPr>
            <a:endParaRPr lang="pt-BR" noProof="0" dirty="0" smtClean="0"/>
          </a:p>
          <a:p>
            <a:pPr marL="0" indent="0" algn="ctr">
              <a:buNone/>
            </a:pPr>
            <a:r>
              <a:rPr lang="pt-BR" dirty="0" smtClean="0"/>
              <a:t>Efésios 2:8-9</a:t>
            </a:r>
          </a:p>
          <a:p>
            <a:pPr marL="0" indent="0" algn="ctr">
              <a:buNone/>
            </a:pPr>
            <a:r>
              <a:rPr lang="pt-BR" dirty="0" smtClean="0"/>
              <a:t>“</a:t>
            </a:r>
            <a:r>
              <a:rPr lang="pt-BR" i="1" baseline="30000" dirty="0" smtClean="0"/>
              <a:t>8</a:t>
            </a:r>
            <a:r>
              <a:rPr lang="pt-BR" i="1" dirty="0" smtClean="0"/>
              <a:t>Porque pela graça sois salvos, por meio da fé; e isto não vem de vós, é dom de Deus. </a:t>
            </a:r>
            <a:r>
              <a:rPr lang="pt-BR" i="1" baseline="30000" dirty="0" smtClean="0"/>
              <a:t>9</a:t>
            </a:r>
            <a:r>
              <a:rPr lang="pt-BR" i="1" dirty="0" smtClean="0"/>
              <a:t>Não vem das obras, para que ninguém se glorie</a:t>
            </a:r>
            <a:r>
              <a:rPr lang="pt-BR" dirty="0" smtClean="0"/>
              <a:t>;”</a:t>
            </a:r>
          </a:p>
          <a:p>
            <a:pPr marL="0" indent="0" algn="ctr">
              <a:buNone/>
            </a:pPr>
            <a:endParaRPr lang="pt-BR" dirty="0" smtClean="0"/>
          </a:p>
          <a:p>
            <a:pPr marL="0" indent="0" algn="ctr">
              <a:buNone/>
            </a:pPr>
            <a:r>
              <a:rPr lang="pt-BR" dirty="0" smtClean="0"/>
              <a:t>Atos 15:11</a:t>
            </a:r>
          </a:p>
          <a:p>
            <a:pPr marL="0" indent="0" algn="ctr">
              <a:buNone/>
            </a:pPr>
            <a:r>
              <a:rPr lang="pt-BR" dirty="0" smtClean="0"/>
              <a:t>“</a:t>
            </a:r>
            <a:r>
              <a:rPr lang="pt-BR" i="1" dirty="0" smtClean="0"/>
              <a:t>Mas cremos que seremos salvos pela graça do Senhor Jesus Cristo, como eles também</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dissolve">
                                      <p:cBhvr>
                                        <p:cTn id="20" dur="500"/>
                                        <p:tgtEl>
                                          <p:spTgt spid="3">
                                            <p:txEl>
                                              <p:pRg st="7" end="7"/>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dissolv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6.   João 15:1-6 </a:t>
            </a:r>
          </a:p>
          <a:p>
            <a:pPr marL="0" lvl="0" indent="0" algn="ctr">
              <a:buNone/>
            </a:pPr>
            <a:r>
              <a:rPr lang="pt-BR" noProof="0" dirty="0" smtClean="0"/>
              <a:t>  </a:t>
            </a:r>
          </a:p>
          <a:p>
            <a:pPr marL="0" indent="0">
              <a:buNone/>
            </a:pPr>
            <a:r>
              <a:rPr lang="pt-BR" noProof="0" dirty="0" smtClean="0"/>
              <a:t>Quando não dá fruto (desobediência) então perdemos nossa comunhão com Ele (“a tira”), aqueles que estão obedecendo (dá fruto), então Deus deixa coisas acontecer para nos melhorar.</a:t>
            </a:r>
          </a:p>
          <a:p>
            <a:pPr marL="0" indent="0">
              <a:buNone/>
            </a:pPr>
            <a:endParaRPr lang="pt-BR" noProof="0" dirty="0" smtClean="0"/>
          </a:p>
          <a:p>
            <a:pPr marL="0" indent="0">
              <a:buNone/>
            </a:pPr>
            <a:r>
              <a:rPr lang="pt-BR" noProof="0" dirty="0" smtClean="0"/>
              <a:t>A parábola está explicando o propósito do castigo de Deus: “para que dê mais fruto”. Tirando e limpando, fala sobre como Deus nos ajuda.</a:t>
            </a:r>
          </a:p>
          <a:p>
            <a:pPr marL="0" inden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6.   João 15:1-6 </a:t>
            </a:r>
          </a:p>
          <a:p>
            <a:pPr marL="0" indent="0">
              <a:buNone/>
            </a:pPr>
            <a:endParaRPr lang="pt-BR" noProof="0" dirty="0" smtClean="0"/>
          </a:p>
          <a:p>
            <a:pPr marL="0" indent="0">
              <a:buNone/>
            </a:pPr>
            <a:r>
              <a:rPr lang="pt-BR" noProof="0" dirty="0" smtClean="0"/>
              <a:t>Deus tira e limpa no sentido de comunhão e bençãos. Os primeiros dois versículos falam do nosso estado (relacionamento) com Cristo, não nossa posição (salvo nEle) em Cristo.</a:t>
            </a:r>
            <a:endParaRPr lang="pt-BR" noProof="0" dirty="0"/>
          </a:p>
        </p:txBody>
      </p:sp>
      <p:pic>
        <p:nvPicPr>
          <p:cNvPr id="4" name="Picture 3" descr="a59375599f9ea2d185ca68440bc91fd4.jpg"/>
          <p:cNvPicPr>
            <a:picLocks noChangeAspect="1"/>
          </p:cNvPicPr>
          <p:nvPr/>
        </p:nvPicPr>
        <p:blipFill>
          <a:blip r:embed="rId3"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6.   João 15:1-6 </a:t>
            </a:r>
          </a:p>
          <a:p>
            <a:pPr marL="0" lvl="0" indent="0" algn="ctr">
              <a:buNone/>
            </a:pPr>
            <a:r>
              <a:rPr lang="pt-BR" noProof="0" dirty="0" smtClean="0"/>
              <a:t>  </a:t>
            </a:r>
          </a:p>
          <a:p>
            <a:pPr marL="0" indent="0">
              <a:buNone/>
            </a:pPr>
            <a:r>
              <a:rPr lang="pt-BR" noProof="0" dirty="0" smtClean="0"/>
              <a:t>A segunda parábola (3-6) mostra nossa relação com Jesus, ou nossa posição em Cristo. Sendo uma pessoa salva nEle, damos fruto por causa dEle, não por causa de nos mesmos. Se alguém não está em Cristo (a pessoa perdida), será lançada no fogo.</a:t>
            </a:r>
          </a:p>
          <a:p>
            <a:pPr marL="0" indent="0">
              <a:buNone/>
            </a:pPr>
            <a:r>
              <a:rPr lang="pt-BR" noProof="0" dirty="0" smtClean="0"/>
              <a:t> </a:t>
            </a:r>
          </a:p>
          <a:p>
            <a:pPr marL="0" indent="0">
              <a:buNone/>
            </a:pPr>
            <a:r>
              <a:rPr lang="pt-BR" noProof="0" dirty="0" smtClean="0"/>
              <a:t> </a:t>
            </a:r>
          </a:p>
          <a:p>
            <a:pPr marL="0" indent="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6.   João 15:1-6 </a:t>
            </a:r>
          </a:p>
          <a:p>
            <a:pPr marL="0" indent="0">
              <a:buNone/>
            </a:pPr>
            <a:endParaRPr lang="pt-BR" noProof="0" dirty="0" smtClean="0"/>
          </a:p>
          <a:p>
            <a:pPr marL="0" indent="0">
              <a:buNone/>
            </a:pPr>
            <a:r>
              <a:rPr lang="pt-BR" noProof="0" dirty="0" smtClean="0"/>
              <a:t>Para dizer que esta passagem ensina que podemos perder a salvação, então é dizer que Deus volta atrás no seu perdão. Uma vez perdoado, agora a perdão foi tirada de nós.  Mas éramos perdoados de todos os nossos pecados quando recebemos a vida eterna. Ele quer fazer Deus um mentiroso, tirando de nós a vida eterna, dizendo que o perdão não era real e afirmando que a promessa de não entrar mais em condenação era falsa. </a:t>
            </a:r>
          </a:p>
          <a:p>
            <a:pPr marL="0" indent="0">
              <a:buNone/>
            </a:pPr>
            <a:endParaRPr lang="pt-BR" noProof="0" dirty="0"/>
          </a:p>
        </p:txBody>
      </p:sp>
      <p:pic>
        <p:nvPicPr>
          <p:cNvPr id="4" name="Picture 3" descr="a59375599f9ea2d185ca68440bc91fd4.jpg"/>
          <p:cNvPicPr>
            <a:picLocks noChangeAspect="1"/>
          </p:cNvPicPr>
          <p:nvPr/>
        </p:nvPicPr>
        <p:blipFill>
          <a:blip r:embed="rId3"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6.   João 15:1-6 </a:t>
            </a:r>
          </a:p>
          <a:p>
            <a:pPr marL="0" indent="0">
              <a:buNone/>
            </a:pPr>
            <a:endParaRPr lang="pt-BR" noProof="0" dirty="0" smtClean="0"/>
          </a:p>
          <a:p>
            <a:pPr marL="0" indent="0">
              <a:buNone/>
            </a:pPr>
            <a:r>
              <a:rPr lang="pt-BR" noProof="0" dirty="0" smtClean="0"/>
              <a:t>A ideia de que podemos perder a salvação neste trecho tem que ser forçada sobre a passagem. Ela não ensina isso!</a:t>
            </a:r>
          </a:p>
          <a:p>
            <a:pPr marL="0" indent="0">
              <a:buNone/>
            </a:pPr>
            <a:r>
              <a:rPr lang="pt-BR" noProof="0" dirty="0" smtClean="0"/>
              <a:t> </a:t>
            </a:r>
          </a:p>
          <a:p>
            <a:pPr marL="0" indent="0">
              <a:buNone/>
            </a:pPr>
            <a:endParaRPr lang="pt-BR" noProof="0" dirty="0"/>
          </a:p>
        </p:txBody>
      </p:sp>
      <p:pic>
        <p:nvPicPr>
          <p:cNvPr id="4" name="Picture 3" descr="a59375599f9ea2d185ca68440bc91fd4.jpg"/>
          <p:cNvPicPr>
            <a:picLocks noChangeAspect="1"/>
          </p:cNvPicPr>
          <p:nvPr/>
        </p:nvPicPr>
        <p:blipFill>
          <a:blip r:embed="rId3"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lvl="0" algn="ctr">
              <a:buNone/>
            </a:pPr>
            <a:r>
              <a:rPr lang="pt-BR" dirty="0" smtClean="0"/>
              <a:t>7.   </a:t>
            </a:r>
            <a:r>
              <a:rPr lang="pt-BR" noProof="0" dirty="0" smtClean="0"/>
              <a:t>1 Coríntios 15:1-2 </a:t>
            </a:r>
          </a:p>
          <a:p>
            <a:pPr marL="0" lvl="0" indent="0" algn="ctr">
              <a:buNone/>
            </a:pPr>
            <a:r>
              <a:rPr lang="pt-BR" noProof="0" dirty="0" smtClean="0"/>
              <a:t>“</a:t>
            </a:r>
            <a:r>
              <a:rPr lang="pt-BR" i="1" baseline="30000" noProof="0" dirty="0" smtClean="0"/>
              <a:t>1</a:t>
            </a:r>
            <a:r>
              <a:rPr lang="pt-BR" i="1" noProof="0" dirty="0" smtClean="0"/>
              <a:t>Também vos notifico, irmãos, o evangelho que já vos tenho anunciado; o qual também recebestes, e no qual também permaneceis. </a:t>
            </a:r>
            <a:r>
              <a:rPr lang="pt-BR" i="1" baseline="30000" noProof="0" dirty="0" smtClean="0"/>
              <a:t>2</a:t>
            </a:r>
            <a:r>
              <a:rPr lang="pt-BR" i="1" noProof="0" dirty="0" smtClean="0"/>
              <a:t>Pelo qual também sois salvos se o retiverdes tal como vo-lo tenho anunciado; </a:t>
            </a:r>
            <a:r>
              <a:rPr lang="pt-BR" i="1" u="sng" noProof="0" dirty="0" smtClean="0"/>
              <a:t>se não é que crestes em vão</a:t>
            </a:r>
            <a:r>
              <a:rPr lang="pt-BR" noProof="0" dirty="0" smtClean="0"/>
              <a:t>.”</a:t>
            </a:r>
          </a:p>
          <a:p>
            <a:pPr marL="0" lvl="0" indent="0" algn="ctr">
              <a:buNone/>
            </a:pPr>
            <a:endParaRPr lang="pt-BR" noProof="0" dirty="0" smtClean="0"/>
          </a:p>
          <a:p>
            <a:pPr marL="0" lvl="0" indent="0">
              <a:buNone/>
            </a:pPr>
            <a:r>
              <a:rPr lang="pt-BR" noProof="0" dirty="0" smtClean="0"/>
              <a:t>Admito que a gramática grega deste versículo seja difícil e tem sido traduzida de várias maneiras. Creio que a chave para entender este trecho é encontrada no versículo 17. Em acordo com outras passagens, tenho chegado a conclusão de que esta passagem não está falando sobre perder a salvação.</a:t>
            </a:r>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7.   1 Coríntios 15:1-2 </a:t>
            </a:r>
          </a:p>
          <a:p>
            <a:pPr marL="457200" lvl="0" indent="-457200" algn="ctr">
              <a:buNone/>
            </a:pPr>
            <a:endParaRPr lang="pt-BR" noProof="0" dirty="0" smtClean="0"/>
          </a:p>
          <a:p>
            <a:pPr marL="0" lvl="0" indent="0">
              <a:buNone/>
            </a:pPr>
            <a:r>
              <a:rPr lang="pt-BR" noProof="0" dirty="0" smtClean="0"/>
              <a:t>Creio que a chave para entender este trecho é encontrada no versículo 17.</a:t>
            </a:r>
          </a:p>
          <a:p>
            <a:pPr marL="0" lvl="0" indent="0">
              <a:buNone/>
            </a:pPr>
            <a:endParaRPr lang="pt-BR" noProof="0" dirty="0" smtClean="0"/>
          </a:p>
          <a:p>
            <a:pPr marL="0" lvl="0" indent="0">
              <a:buNone/>
            </a:pPr>
            <a:r>
              <a:rPr lang="pt-BR" noProof="0" dirty="0" smtClean="0"/>
              <a:t>1 Coríntios 15:17, “</a:t>
            </a:r>
            <a:r>
              <a:rPr lang="pt-BR" i="1" noProof="0" dirty="0" smtClean="0"/>
              <a:t>E, se Cristo não ressuscitou, é vã a vossa fé, e ainda permaneceis nos vossos pecados.”</a:t>
            </a:r>
          </a:p>
          <a:p>
            <a:pPr marL="0" lvl="0" indent="0">
              <a:buNone/>
            </a:pPr>
            <a:endParaRPr lang="pt-BR" i="1" noProof="0" dirty="0" smtClean="0"/>
          </a:p>
          <a:p>
            <a:pPr marL="0" lvl="0" indent="0">
              <a:buNone/>
            </a:pPr>
            <a:r>
              <a:rPr lang="pt-BR" noProof="0" dirty="0" smtClean="0"/>
              <a:t>Paulo está dizendo aqui uma situação hipotética. Se de verdade Cristo não ressuscitou, então estamos indo para o inferno. A verdade real é que Cristo ressuscitou e estamos indo para o Céu.</a:t>
            </a:r>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7.   1 Coríntios 15:1-2 </a:t>
            </a:r>
          </a:p>
          <a:p>
            <a:pPr marL="457200" lvl="0" indent="-457200" algn="ctr">
              <a:buNone/>
            </a:pPr>
            <a:endParaRPr lang="pt-BR" noProof="0" dirty="0" smtClean="0"/>
          </a:p>
          <a:p>
            <a:pPr marL="0" lvl="0" indent="0">
              <a:buNone/>
            </a:pPr>
            <a:r>
              <a:rPr lang="pt-BR" noProof="0" dirty="0" smtClean="0"/>
              <a:t>Em versículo 2 Paulo está afirmando se nosso evangelho não é a verdade, então está perdido, porque sua fé estava na coisa errada. Se você quer rejeitar o evangelho está dizendo que sua crença é vã.</a:t>
            </a:r>
          </a:p>
          <a:p>
            <a:pPr marL="0" lvl="0" indent="0">
              <a:buNone/>
            </a:pPr>
            <a:endParaRPr lang="pt-BR" noProof="0" dirty="0" smtClean="0"/>
          </a:p>
          <a:p>
            <a:pPr marL="0" lvl="0" indent="0">
              <a:buNone/>
            </a:pPr>
            <a:r>
              <a:rPr lang="pt-BR" noProof="0" dirty="0" smtClean="0"/>
              <a:t>Mas se o evangelho é a verdade, então não foi em vão e está salvo. </a:t>
            </a:r>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7.   1 Coríntios 15:1-2 </a:t>
            </a:r>
          </a:p>
          <a:p>
            <a:pPr marL="457200" lvl="0" indent="-457200" algn="ctr">
              <a:buNone/>
            </a:pPr>
            <a:endParaRPr lang="pt-BR" noProof="0" dirty="0" smtClean="0"/>
          </a:p>
          <a:p>
            <a:pPr marL="0" lvl="0" indent="0">
              <a:buNone/>
            </a:pPr>
            <a:r>
              <a:rPr lang="pt-BR" noProof="0" dirty="0" smtClean="0"/>
              <a:t>Eu sei que há outras interpretações só baseadas neste trecho que afirmam que poderia perder a salvação, mas eu prefiro deixar o maior contexto da Bíblia me guiar para um entendimento.</a:t>
            </a:r>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noProof="0" dirty="0" smtClean="0"/>
              <a:t> </a:t>
            </a:r>
            <a:r>
              <a:rPr lang="pt-BR" dirty="0" smtClean="0"/>
              <a:t>8.   </a:t>
            </a:r>
            <a:r>
              <a:rPr lang="pt-BR" noProof="0" dirty="0" smtClean="0"/>
              <a:t>Filipenses 2:12</a:t>
            </a:r>
          </a:p>
          <a:p>
            <a:pPr marL="0" lvl="0" indent="0" algn="ctr">
              <a:buNone/>
            </a:pPr>
            <a:r>
              <a:rPr lang="pt-BR" noProof="0" dirty="0" smtClean="0"/>
              <a:t>“</a:t>
            </a:r>
            <a:r>
              <a:rPr lang="pt-BR" i="1" noProof="0" dirty="0" smtClean="0"/>
              <a:t>De sorte que, meus amados, assim como sempre obedecestes, não só na minha presença, mas muito mais agora na minha ausência, assim também operai a vossa salvação com temor e tremor</a:t>
            </a:r>
            <a:r>
              <a:rPr lang="pt-BR" noProof="0" dirty="0" smtClean="0"/>
              <a:t>;”</a:t>
            </a:r>
          </a:p>
          <a:p>
            <a:pPr marL="0" indent="0">
              <a:buNone/>
            </a:pPr>
            <a:r>
              <a:rPr lang="pt-BR" noProof="0" dirty="0" smtClean="0"/>
              <a:t> </a:t>
            </a:r>
          </a:p>
          <a:p>
            <a:pPr marL="0" indent="0">
              <a:buNone/>
            </a:pPr>
            <a:r>
              <a:rPr lang="pt-BR" noProof="0" dirty="0" smtClean="0"/>
              <a:t>Muita gente coloca quase toda a atenção no assunto da salvação </a:t>
            </a:r>
            <a:r>
              <a:rPr lang="pt-BR" noProof="0" dirty="0" smtClean="0"/>
              <a:t>como objetivo </a:t>
            </a:r>
            <a:r>
              <a:rPr lang="pt-BR" noProof="0" dirty="0" smtClean="0"/>
              <a:t>final. Isso não é a verdade, pois a salvação é o inicio de um relacionamento gostoso com Cristo. Jesus falou que Ele veio para dar “</a:t>
            </a:r>
            <a:r>
              <a:rPr lang="pt-BR" i="1" noProof="0" dirty="0" smtClean="0"/>
              <a:t>vida, e a tenham com abundancia</a:t>
            </a:r>
            <a:r>
              <a:rPr lang="pt-BR" noProof="0" dirty="0" smtClean="0"/>
              <a:t>” (João 10:10). Salvação não é o alvo final, mas uma vida com abundancia.  </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Esboço</a:t>
            </a:r>
            <a:endParaRPr lang="pt-BR" dirty="0"/>
          </a:p>
        </p:txBody>
      </p:sp>
      <p:sp>
        <p:nvSpPr>
          <p:cNvPr id="3" name="Content Placeholder 2"/>
          <p:cNvSpPr>
            <a:spLocks noGrp="1"/>
          </p:cNvSpPr>
          <p:nvPr>
            <p:ph idx="1"/>
          </p:nvPr>
        </p:nvSpPr>
        <p:spPr>
          <a:xfrm>
            <a:off x="457200" y="1268760"/>
            <a:ext cx="8229600" cy="4525963"/>
          </a:xfrm>
        </p:spPr>
        <p:txBody>
          <a:bodyPr>
            <a:noAutofit/>
          </a:bodyPr>
          <a:lstStyle/>
          <a:p>
            <a:r>
              <a:rPr lang="pt-BR" sz="1700" dirty="0" smtClean="0"/>
              <a:t>O Problema: </a:t>
            </a:r>
            <a:r>
              <a:rPr lang="pt-BR" sz="1700" dirty="0" smtClean="0">
                <a:hlinkClick r:id="rId2" action="ppaction://hlinksldjump"/>
              </a:rPr>
              <a:t>Opiniões Diferentes</a:t>
            </a:r>
            <a:endParaRPr lang="pt-BR" sz="1700" dirty="0" smtClean="0"/>
          </a:p>
          <a:p>
            <a:r>
              <a:rPr lang="pt-BR" sz="1700" dirty="0">
                <a:hlinkClick r:id="rId3" action="ppaction://hlinksldjump"/>
              </a:rPr>
              <a:t> </a:t>
            </a:r>
            <a:r>
              <a:rPr lang="pt-BR" sz="1700" dirty="0" smtClean="0">
                <a:hlinkClick r:id="rId3" action="ppaction://hlinksldjump"/>
              </a:rPr>
              <a:t>Porque tanta confusão?</a:t>
            </a:r>
            <a:endParaRPr lang="pt-BR" sz="1700" dirty="0" smtClean="0"/>
          </a:p>
          <a:p>
            <a:pPr lvl="1"/>
            <a:r>
              <a:rPr lang="pt-BR" sz="1700" dirty="0" smtClean="0">
                <a:hlinkClick r:id="rId4" action="ppaction://hlinksldjump"/>
              </a:rPr>
              <a:t>Falta de conhecer as promessas de Deus.</a:t>
            </a:r>
            <a:endParaRPr lang="pt-BR" sz="1700" dirty="0" smtClean="0"/>
          </a:p>
          <a:p>
            <a:pPr lvl="1"/>
            <a:r>
              <a:rPr lang="pt-BR" sz="1700" dirty="0" smtClean="0">
                <a:hlinkClick r:id="rId5" action="ppaction://hlinksldjump"/>
              </a:rPr>
              <a:t>Falta de entender a natureza da salvação.</a:t>
            </a:r>
            <a:endParaRPr lang="pt-BR" sz="1700" dirty="0" smtClean="0"/>
          </a:p>
          <a:p>
            <a:pPr lvl="2"/>
            <a:r>
              <a:rPr lang="pt-BR" sz="1700" dirty="0" smtClean="0">
                <a:hlinkClick r:id="rId6" action="ppaction://hlinksldjump"/>
              </a:rPr>
              <a:t>Cristo morreu como nosso substituto.</a:t>
            </a:r>
            <a:endParaRPr lang="pt-BR" sz="1700" dirty="0" smtClean="0"/>
          </a:p>
          <a:p>
            <a:pPr lvl="2"/>
            <a:r>
              <a:rPr lang="pt-BR" sz="1700" dirty="0" smtClean="0">
                <a:hlinkClick r:id="rId7" action="ppaction://hlinksldjump"/>
              </a:rPr>
              <a:t>Salvação é um presente gratuito.</a:t>
            </a:r>
            <a:endParaRPr lang="pt-BR" sz="1700" dirty="0" smtClean="0"/>
          </a:p>
          <a:p>
            <a:pPr lvl="2"/>
            <a:r>
              <a:rPr lang="pt-BR" sz="1700" dirty="0" smtClean="0">
                <a:hlinkClick r:id="rId8" action="ppaction://hlinksldjump"/>
              </a:rPr>
              <a:t>Alcance do perdão</a:t>
            </a:r>
            <a:endParaRPr lang="pt-BR" sz="1700" dirty="0" smtClean="0"/>
          </a:p>
          <a:p>
            <a:pPr lvl="1"/>
            <a:r>
              <a:rPr lang="pt-BR" sz="1700" dirty="0" smtClean="0">
                <a:hlinkClick r:id="rId9" action="ppaction://hlinksldjump"/>
              </a:rPr>
              <a:t>Falta de fazer uma distinção entre nossa posição e nossa comunhão com Deus.</a:t>
            </a:r>
            <a:endParaRPr lang="pt-BR" sz="1700" dirty="0" smtClean="0"/>
          </a:p>
          <a:p>
            <a:pPr lvl="1"/>
            <a:r>
              <a:rPr lang="pt-BR" sz="1700" dirty="0" smtClean="0">
                <a:hlinkClick r:id="rId10" action="ppaction://hlinksldjump"/>
              </a:rPr>
              <a:t>Falta de saber o que é um crente de verdade.</a:t>
            </a:r>
            <a:endParaRPr lang="pt-BR" sz="1700" dirty="0" smtClean="0"/>
          </a:p>
          <a:p>
            <a:pPr lvl="1"/>
            <a:r>
              <a:rPr lang="pt-BR" sz="1700" dirty="0" smtClean="0">
                <a:hlinkClick r:id="rId11" action="ppaction://hlinksldjump"/>
              </a:rPr>
              <a:t>Falta de entender nossa identificação com Cristo.</a:t>
            </a:r>
            <a:endParaRPr lang="pt-BR" sz="1700" dirty="0" smtClean="0"/>
          </a:p>
          <a:p>
            <a:r>
              <a:rPr lang="pt-BR" sz="1700" dirty="0" smtClean="0">
                <a:hlinkClick r:id="rId12" action="ppaction://hlinksldjump"/>
              </a:rPr>
              <a:t>Objeção – Licença para pecar?</a:t>
            </a:r>
            <a:endParaRPr lang="pt-BR" sz="1700" dirty="0" smtClean="0"/>
          </a:p>
          <a:p>
            <a:r>
              <a:rPr lang="pt-BR" sz="1700" dirty="0" smtClean="0">
                <a:hlinkClick r:id="rId13" action="ppaction://hlinksldjump"/>
              </a:rPr>
              <a:t>Os Versículos</a:t>
            </a:r>
            <a:endParaRPr lang="pt-BR" sz="1700" dirty="0" smtClean="0"/>
          </a:p>
          <a:p>
            <a:pPr lvl="1"/>
            <a:r>
              <a:rPr lang="pt-BR" sz="1700" dirty="0" smtClean="0">
                <a:hlinkClick r:id="rId14" action="ppaction://hlinksldjump"/>
              </a:rPr>
              <a:t>Versículos que podem ser usados para mostrar que NÃO pode perder a salvação.</a:t>
            </a:r>
            <a:endParaRPr lang="pt-BR" sz="1700" dirty="0" smtClean="0"/>
          </a:p>
          <a:p>
            <a:pPr lvl="1"/>
            <a:r>
              <a:rPr lang="pt-BR" sz="1700" dirty="0" smtClean="0">
                <a:hlinkClick r:id="rId15" action="ppaction://hlinksldjump"/>
              </a:rPr>
              <a:t>Versículos que podem ser usados para mostrar que  PODE perder a salvação.</a:t>
            </a:r>
            <a:endParaRPr lang="pt-BR" sz="17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Font typeface="+mj-lt"/>
              <a:buAutoNum type="arabicPeriod"/>
            </a:pPr>
            <a:r>
              <a:rPr lang="pt-BR" noProof="0" dirty="0" smtClean="0"/>
              <a:t>A salvação é pela graça e não pelas obras.</a:t>
            </a:r>
          </a:p>
          <a:p>
            <a:pPr marL="0" indent="0" algn="ctr">
              <a:buNone/>
            </a:pPr>
            <a:endParaRPr lang="pt-BR" noProof="0" dirty="0" smtClean="0"/>
          </a:p>
          <a:p>
            <a:pPr marL="0" indent="0" algn="ctr">
              <a:buNone/>
            </a:pPr>
            <a:r>
              <a:rPr lang="pt-BR" noProof="0" dirty="0" smtClean="0"/>
              <a:t> </a:t>
            </a:r>
            <a:r>
              <a:rPr lang="pt-BR" dirty="0" smtClean="0"/>
              <a:t> Romanos 3:20-21</a:t>
            </a:r>
          </a:p>
          <a:p>
            <a:pPr marL="0" indent="0" algn="ctr">
              <a:buNone/>
            </a:pPr>
            <a:r>
              <a:rPr lang="pt-BR" dirty="0" smtClean="0"/>
              <a:t>”</a:t>
            </a:r>
            <a:r>
              <a:rPr lang="pt-BR" i="1" baseline="30000" dirty="0" smtClean="0"/>
              <a:t>20</a:t>
            </a:r>
            <a:r>
              <a:rPr lang="pt-BR" i="1" dirty="0" smtClean="0"/>
              <a:t>Por isso nenhuma carne será justificada diante dele pelas obras da lei, porque pela lei vem o conhecimento do pecado. 21Mas agora se manifestou sem a lei a justiça de Deus, tendo o testemunho da lei e dos profetas</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noProof="0" dirty="0" smtClean="0"/>
              <a:t> </a:t>
            </a:r>
            <a:r>
              <a:rPr lang="pt-BR" dirty="0" smtClean="0"/>
              <a:t>8. </a:t>
            </a:r>
            <a:r>
              <a:rPr lang="pt-BR" noProof="0" dirty="0" smtClean="0"/>
              <a:t>  Filipenses 2:12 </a:t>
            </a:r>
          </a:p>
          <a:p>
            <a:pPr marL="0" lvl="0" indent="0" algn="ctr">
              <a:buNone/>
            </a:pPr>
            <a:r>
              <a:rPr lang="pt-BR" noProof="0" dirty="0" smtClean="0"/>
              <a:t>“</a:t>
            </a:r>
            <a:r>
              <a:rPr lang="pt-BR" i="1" noProof="0" dirty="0" smtClean="0"/>
              <a:t>De sorte que, meus amados, assim como sempre obedecestes, não só na minha presença, mas muito mais agora na minha ausência, assim também operai a vossa salvação com temor e tremor</a:t>
            </a:r>
            <a:r>
              <a:rPr lang="pt-BR" noProof="0" dirty="0" smtClean="0"/>
              <a:t>;”</a:t>
            </a:r>
          </a:p>
          <a:p>
            <a:pPr marL="0" indent="0">
              <a:buNone/>
            </a:pPr>
            <a:r>
              <a:rPr lang="pt-BR" noProof="0" dirty="0" smtClean="0"/>
              <a:t> </a:t>
            </a:r>
          </a:p>
          <a:p>
            <a:pPr marL="0" indent="0">
              <a:buNone/>
            </a:pPr>
            <a:r>
              <a:rPr lang="pt-BR" noProof="0" dirty="0" smtClean="0"/>
              <a:t>Se a pessoa aceita Cristo de verdade, mas depois vive como o diabo, ele não está “operando” a salvação, usando-a com a finalidade correta, e a única vantagem é que ele vai para Céu. É terá uma vida miserável aqui na terra e sem galardões no Céu. </a:t>
            </a:r>
          </a:p>
          <a:p>
            <a:pPr marL="0" indent="0">
              <a:buNone/>
            </a:pPr>
            <a:endParaRPr lang="pt-BR" noProof="0" dirty="0" smtClean="0"/>
          </a:p>
          <a:p>
            <a:pPr marL="0" indent="0">
              <a:buNone/>
            </a:pPr>
            <a:r>
              <a:rPr lang="pt-BR" noProof="0" dirty="0" smtClean="0"/>
              <a:t> </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noProof="0" dirty="0" smtClean="0"/>
              <a:t> </a:t>
            </a:r>
            <a:r>
              <a:rPr lang="pt-BR" dirty="0" smtClean="0"/>
              <a:t>8.   </a:t>
            </a:r>
            <a:r>
              <a:rPr lang="pt-BR" noProof="0" dirty="0" smtClean="0"/>
              <a:t>Filipenses 2:12 </a:t>
            </a:r>
          </a:p>
          <a:p>
            <a:pPr marL="0" lvl="0" indent="0" algn="ctr">
              <a:buNone/>
            </a:pPr>
            <a:r>
              <a:rPr lang="pt-BR" noProof="0" dirty="0" smtClean="0"/>
              <a:t>“</a:t>
            </a:r>
            <a:r>
              <a:rPr lang="pt-BR" i="1" noProof="0" dirty="0" smtClean="0"/>
              <a:t>De sorte que, meus amados, assim como sempre obedecestes, não só na minha presença, mas muito mais agora na minha ausência, assim também operai a vossa salvação com temor e tremor</a:t>
            </a:r>
            <a:r>
              <a:rPr lang="pt-BR" noProof="0" dirty="0" smtClean="0"/>
              <a:t>;”</a:t>
            </a:r>
          </a:p>
          <a:p>
            <a:pPr marL="0" indent="0">
              <a:buNone/>
            </a:pPr>
            <a:r>
              <a:rPr lang="pt-BR" noProof="0" dirty="0" smtClean="0"/>
              <a:t> </a:t>
            </a:r>
          </a:p>
          <a:p>
            <a:pPr marL="0" indent="0">
              <a:buNone/>
            </a:pPr>
            <a:r>
              <a:rPr lang="pt-BR" noProof="0" dirty="0" smtClean="0"/>
              <a:t>Devemos aceitar nosso propósito aqui na terra e devemos viver (operar a salvação) para Cristo e não para nós mesmos, com temor e tremor. </a:t>
            </a:r>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noProof="0" dirty="0" smtClean="0"/>
              <a:t> </a:t>
            </a:r>
            <a:r>
              <a:rPr lang="pt-BR" dirty="0" smtClean="0"/>
              <a:t>8.   </a:t>
            </a:r>
            <a:r>
              <a:rPr lang="pt-BR" noProof="0" dirty="0" smtClean="0"/>
              <a:t>Filipenses 2:12 </a:t>
            </a:r>
          </a:p>
          <a:p>
            <a:pPr marL="0" lvl="0" indent="0" algn="ctr">
              <a:buNone/>
            </a:pPr>
            <a:r>
              <a:rPr lang="pt-BR" noProof="0" dirty="0" smtClean="0"/>
              <a:t>“</a:t>
            </a:r>
            <a:r>
              <a:rPr lang="pt-BR" i="1" noProof="0" dirty="0" smtClean="0"/>
              <a:t>De sorte que, meus amados, assim como sempre obedecestes, não só na minha presença, mas muito mais agora na minha ausência, assim também operai a vossa salvação com temor e tremor</a:t>
            </a:r>
            <a:r>
              <a:rPr lang="pt-BR" noProof="0" dirty="0" smtClean="0"/>
              <a:t>;”</a:t>
            </a:r>
          </a:p>
          <a:p>
            <a:pPr marL="0" indent="0">
              <a:buNone/>
            </a:pPr>
            <a:r>
              <a:rPr lang="pt-BR" noProof="0" dirty="0" smtClean="0"/>
              <a:t> </a:t>
            </a:r>
          </a:p>
          <a:p>
            <a:pPr marL="0" indent="0">
              <a:buNone/>
            </a:pPr>
            <a:r>
              <a:rPr lang="pt-BR" noProof="0" dirty="0" smtClean="0"/>
              <a:t>A verdade é que com o perdão dos nossos pecados e sendo uma nova criatura temos a base para ter uma vida com abundancia. Devemos deixar a Palavra de Deus renovar nossa mente (Romanos 12:2), e submeter-mos ao controle do Espírito Santo para transformar e mudar nossa vida. Isso é a maneira que “operai” a salvação. </a:t>
            </a:r>
          </a:p>
          <a:p>
            <a:pPr marL="0" indent="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noProof="0" dirty="0" smtClean="0"/>
              <a:t> </a:t>
            </a:r>
            <a:r>
              <a:rPr lang="pt-BR" dirty="0" smtClean="0"/>
              <a:t>8.   </a:t>
            </a:r>
            <a:r>
              <a:rPr lang="pt-BR" noProof="0" dirty="0" smtClean="0"/>
              <a:t>Filipenses 2:12 </a:t>
            </a:r>
          </a:p>
          <a:p>
            <a:pPr marL="0" lvl="0" indent="0" algn="ctr">
              <a:buNone/>
            </a:pPr>
            <a:r>
              <a:rPr lang="pt-BR" noProof="0" dirty="0" smtClean="0"/>
              <a:t>“</a:t>
            </a:r>
            <a:r>
              <a:rPr lang="pt-BR" i="1" noProof="0" dirty="0" smtClean="0"/>
              <a:t>De sorte que, meus amados, assim como sempre obedecestes, não só na minha presença, mas muito mais agora na minha ausência, assim também operai a vossa salvação com temor e tremor</a:t>
            </a:r>
            <a:r>
              <a:rPr lang="pt-BR" noProof="0" dirty="0" smtClean="0"/>
              <a:t>;”</a:t>
            </a:r>
          </a:p>
          <a:p>
            <a:pPr marL="0" indent="0">
              <a:buNone/>
            </a:pPr>
            <a:r>
              <a:rPr lang="pt-BR" noProof="0" dirty="0" smtClean="0"/>
              <a:t> </a:t>
            </a:r>
          </a:p>
          <a:p>
            <a:pPr marL="0" indent="0">
              <a:buNone/>
            </a:pPr>
            <a:r>
              <a:rPr lang="pt-BR" noProof="0" dirty="0" smtClean="0"/>
              <a:t>A falha em crescer não nos causa a perda da salvação, porém perdemos a vida com abundancia e as suas bençãos.</a:t>
            </a:r>
          </a:p>
          <a:p>
            <a:pPr marL="0" indent="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noProof="0" dirty="0" smtClean="0"/>
              <a:t>9.   Filipenses 3:10-15  </a:t>
            </a:r>
          </a:p>
          <a:p>
            <a:pPr marL="0" lvl="0" indent="0" algn="ctr">
              <a:buNone/>
            </a:pPr>
            <a:r>
              <a:rPr lang="pt-BR" noProof="0" dirty="0" smtClean="0"/>
              <a:t>“</a:t>
            </a:r>
            <a:r>
              <a:rPr lang="pt-BR" i="1" baseline="30000" noProof="0" dirty="0" smtClean="0"/>
              <a:t>10</a:t>
            </a:r>
            <a:r>
              <a:rPr lang="pt-BR" i="1" noProof="0" dirty="0" smtClean="0"/>
              <a:t>Para conhecê-lo, e </a:t>
            </a:r>
            <a:r>
              <a:rPr lang="pt-BR" i="1" u="sng" noProof="0" dirty="0" smtClean="0"/>
              <a:t>à virtude da sua ressurreição</a:t>
            </a:r>
            <a:r>
              <a:rPr lang="pt-BR" i="1" noProof="0" dirty="0" smtClean="0"/>
              <a:t>, e à </a:t>
            </a:r>
            <a:r>
              <a:rPr lang="pt-BR" i="1" u="sng" noProof="0" dirty="0" smtClean="0"/>
              <a:t>comunicação</a:t>
            </a:r>
            <a:r>
              <a:rPr lang="pt-BR" i="1" noProof="0" dirty="0" smtClean="0"/>
              <a:t> de suas aflições, sendo feito conforme à sua morte; </a:t>
            </a:r>
            <a:r>
              <a:rPr lang="pt-BR" i="1" baseline="30000" noProof="0" dirty="0" smtClean="0"/>
              <a:t>11</a:t>
            </a:r>
            <a:r>
              <a:rPr lang="pt-BR" i="1" noProof="0" dirty="0" smtClean="0"/>
              <a:t>Para ver se de alguma maneira posso </a:t>
            </a:r>
            <a:r>
              <a:rPr lang="pt-BR" i="1" u="sng" noProof="0" dirty="0" smtClean="0"/>
              <a:t>chegar à ressurreição dentre os mortos</a:t>
            </a:r>
            <a:r>
              <a:rPr lang="pt-BR" i="1" noProof="0" dirty="0" smtClean="0"/>
              <a:t>. </a:t>
            </a:r>
            <a:r>
              <a:rPr lang="pt-BR" i="1" baseline="30000" noProof="0" dirty="0" smtClean="0"/>
              <a:t>12</a:t>
            </a:r>
            <a:r>
              <a:rPr lang="pt-BR" i="1" noProof="0" dirty="0" smtClean="0"/>
              <a:t>Não que já a tenha alcançado, ou que seja perfeito; mas prossigo para alcançar aquilo para o que fui também preso por Cristo Jesus. </a:t>
            </a:r>
            <a:r>
              <a:rPr lang="pt-BR" i="1" baseline="30000" noProof="0" dirty="0" smtClean="0"/>
              <a:t>13</a:t>
            </a:r>
            <a:r>
              <a:rPr lang="pt-BR" i="1" noProof="0" dirty="0" smtClean="0"/>
              <a:t>Irmãos, quanto a mim, não julgo que o haja alcançado; mas uma coisa faço, e é que, esquecendo-me das coisas que atrás ficam, e avançando para as que estão diante de mim, </a:t>
            </a:r>
            <a:r>
              <a:rPr lang="pt-BR" i="1" baseline="30000" noProof="0" dirty="0" smtClean="0"/>
              <a:t>14</a:t>
            </a:r>
            <a:r>
              <a:rPr lang="pt-BR" i="1" noProof="0" dirty="0" smtClean="0"/>
              <a:t>Prossigo para o alvo, pelo prêmio da soberana vocação de Deus em Cristo Jesus</a:t>
            </a:r>
            <a:r>
              <a:rPr lang="pt-BR" noProof="0" dirty="0" smtClean="0"/>
              <a:t>...”  </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noProof="0" dirty="0" smtClean="0"/>
              <a:t>9.   Filipenses 3:10-15 </a:t>
            </a:r>
          </a:p>
          <a:p>
            <a:pPr marL="0" lvl="0" indent="0" algn="ctr">
              <a:buNone/>
            </a:pPr>
            <a:r>
              <a:rPr lang="pt-BR" noProof="0" dirty="0" smtClean="0"/>
              <a:t>“... </a:t>
            </a:r>
            <a:r>
              <a:rPr lang="pt-BR" i="1" baseline="30000" noProof="0" dirty="0" smtClean="0"/>
              <a:t>15</a:t>
            </a:r>
            <a:r>
              <a:rPr lang="pt-BR" i="1" noProof="0" dirty="0" smtClean="0"/>
              <a:t>Por isso todos quantos já somos perfeitos, sintamos isto mesmo; e, se sentis alguma coisa de outra maneira, também Deus vo-lo revelará</a:t>
            </a:r>
            <a:r>
              <a:rPr lang="pt-BR" noProof="0" dirty="0" smtClean="0"/>
              <a:t>.”</a:t>
            </a:r>
          </a:p>
          <a:p>
            <a:pPr marL="0" lvl="0" indent="0" algn="ctr">
              <a:buNone/>
            </a:pPr>
            <a:endParaRPr lang="pt-BR" noProof="0" dirty="0" smtClean="0"/>
          </a:p>
          <a:p>
            <a:pPr marL="0" lvl="0" indent="0">
              <a:buNone/>
            </a:pPr>
            <a:r>
              <a:rPr lang="pt-BR" noProof="0" dirty="0" smtClean="0"/>
              <a:t>Paulo mostra neste trecho um desejo muito forte de ter um relacionamento intimo com Cristo. Ele queria conhecer Jesus mais profundo que o mero conhecimento intelectual.</a:t>
            </a:r>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noProof="0" dirty="0" smtClean="0"/>
              <a:t>9.   Filipenses 3:10-15 </a:t>
            </a:r>
          </a:p>
          <a:p>
            <a:pPr marL="0" lvl="0" indent="0">
              <a:buNone/>
            </a:pPr>
            <a:endParaRPr lang="pt-BR" noProof="0" dirty="0" smtClean="0"/>
          </a:p>
          <a:p>
            <a:pPr marL="0" lvl="0" indent="0">
              <a:buNone/>
            </a:pPr>
            <a:r>
              <a:rPr lang="pt-BR" noProof="0" dirty="0" smtClean="0"/>
              <a:t>“</a:t>
            </a:r>
            <a:r>
              <a:rPr lang="pt-BR" i="1" noProof="0" dirty="0" smtClean="0"/>
              <a:t>À virtude da sua ressurreição</a:t>
            </a:r>
            <a:r>
              <a:rPr lang="pt-BR" noProof="0" dirty="0" smtClean="0"/>
              <a:t>” e “</a:t>
            </a:r>
            <a:r>
              <a:rPr lang="pt-BR" i="1" noProof="0" dirty="0" smtClean="0"/>
              <a:t>chegar à ressurreição dentre os mortos”:  </a:t>
            </a:r>
            <a:r>
              <a:rPr lang="pt-BR" noProof="0" dirty="0" smtClean="0"/>
              <a:t>Paulo está querendo conhecer o poder da ressurreição trabalhando na sua vida. Como Cristo ganhou a vitória sobre o pecado na sua morte, Paulo queria vencer o pecado na sua vida. </a:t>
            </a:r>
          </a:p>
          <a:p>
            <a:pPr marL="0" lvl="0" indent="0">
              <a:buNone/>
            </a:pPr>
            <a:endParaRPr lang="pt-BR" noProof="0" dirty="0" smtClean="0"/>
          </a:p>
          <a:p>
            <a:pPr marL="0" lvl="0" indent="0">
              <a:buNone/>
            </a:pPr>
            <a:r>
              <a:rPr lang="pt-BR" noProof="0" dirty="0" smtClean="0"/>
              <a:t>Paulo queria sua identificação com Cristo, como escrito em Romanos 6: ser não somente sua posição em Cristo, mas a realidade na prática.  Os capítulos 6-8 de Romanos trata este assunto.</a:t>
            </a:r>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noProof="0" dirty="0" smtClean="0"/>
              <a:t>9.   Filipenses 3:10-15  </a:t>
            </a:r>
          </a:p>
          <a:p>
            <a:pPr marL="0" lvl="0" indent="0">
              <a:buNone/>
            </a:pPr>
            <a:endParaRPr lang="pt-BR" dirty="0" smtClean="0"/>
          </a:p>
          <a:p>
            <a:pPr marL="0" lvl="0" indent="0">
              <a:buNone/>
            </a:pPr>
            <a:r>
              <a:rPr lang="pt-BR" dirty="0" smtClean="0"/>
              <a:t>Romanos 6:3-4, “</a:t>
            </a:r>
            <a:r>
              <a:rPr lang="pt-BR" i="1" baseline="30000" dirty="0" smtClean="0"/>
              <a:t>3</a:t>
            </a:r>
            <a:r>
              <a:rPr lang="pt-BR" i="1" dirty="0" smtClean="0"/>
              <a:t>Ou não sabeis que todos quantos fomos batizados em Jesus Cristo fomos batizados na sua morte? </a:t>
            </a:r>
            <a:r>
              <a:rPr lang="pt-BR" i="1" baseline="30000" dirty="0" smtClean="0"/>
              <a:t>4</a:t>
            </a:r>
            <a:r>
              <a:rPr lang="pt-BR" i="1" dirty="0" smtClean="0"/>
              <a:t>De sorte que fomos sepultados com ele pelo batismo na morte; para que, como Cristo foi ressuscitado dentre os mortos, pela glória do Pai, assim andemos nós também em novidade de vida</a:t>
            </a:r>
            <a:r>
              <a:rPr lang="pt-BR" dirty="0" smtClean="0"/>
              <a:t>.”  </a:t>
            </a:r>
          </a:p>
          <a:p>
            <a:pPr marL="0" lvl="0" indent="0">
              <a:buNone/>
            </a:pPr>
            <a:endParaRPr lang="pt-BR" dirty="0" smtClean="0"/>
          </a:p>
          <a:p>
            <a:pPr marL="0" lvl="0" indent="0">
              <a:buNone/>
            </a:pPr>
            <a:r>
              <a:rPr lang="pt-BR" dirty="0" smtClean="0"/>
              <a:t>Ele sabia que não tinha alcançado a plena vitória sobre o pecado, mas estava progredindo para este alvo.</a:t>
            </a: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dirty="0" smtClean="0"/>
              <a:t>9.   Filipenses 3:10-15 </a:t>
            </a:r>
          </a:p>
          <a:p>
            <a:pPr marL="0" lvl="0" indent="0">
              <a:buNone/>
            </a:pPr>
            <a:endParaRPr lang="pt-BR" dirty="0" smtClean="0"/>
          </a:p>
          <a:p>
            <a:pPr marL="0" lvl="0" indent="0">
              <a:buNone/>
            </a:pPr>
            <a:r>
              <a:rPr lang="pt-BR" dirty="0" smtClean="0"/>
              <a:t>Versículo 15 (“Por isso todos quantos já somos perfeitos, sintamos isto mesmo; e, se sentis alguma coisa de outra maneira, também Deus vo-lo revelará”) é aberto para várias interpretações. Para mim Paulo está usando ironia e quis dizer: </a:t>
            </a:r>
            <a:r>
              <a:rPr lang="pt-BR" i="1" dirty="0" smtClean="0"/>
              <a:t>Se vocês acham que sois perfeitos, então provem com a mesma dedicação que eu tenho. Portanto se pensam de outra forma, Deus vai mostrar onde estão errados.</a:t>
            </a:r>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dirty="0" smtClean="0"/>
              <a:t>10.   Colossenses 1:21-23 </a:t>
            </a:r>
          </a:p>
          <a:p>
            <a:pPr marL="0" lvl="0" indent="0" algn="ctr">
              <a:buNone/>
            </a:pPr>
            <a:r>
              <a:rPr lang="pt-BR" dirty="0" smtClean="0"/>
              <a:t>“</a:t>
            </a:r>
            <a:r>
              <a:rPr lang="pt-BR" i="1" baseline="30000" dirty="0" smtClean="0"/>
              <a:t>21</a:t>
            </a:r>
            <a:r>
              <a:rPr lang="pt-BR" i="1" dirty="0" smtClean="0"/>
              <a:t>A vós também, que noutro tempo éreis estranhos, e inimigos no entendimento pelas vossas obras más, agora contudo vos reconciliou </a:t>
            </a:r>
            <a:r>
              <a:rPr lang="pt-BR" i="1" baseline="30000" dirty="0" smtClean="0"/>
              <a:t>22</a:t>
            </a:r>
            <a:r>
              <a:rPr lang="pt-BR" i="1" dirty="0" smtClean="0"/>
              <a:t>No corpo da sua carne, pela morte, para perante ele vos apresentar santos, e irrepreensíveis, e inculpáveis, </a:t>
            </a:r>
            <a:r>
              <a:rPr lang="pt-BR" i="1" baseline="30000" dirty="0" smtClean="0"/>
              <a:t>23</a:t>
            </a:r>
            <a:r>
              <a:rPr lang="pt-BR" i="1" u="sng" dirty="0" smtClean="0"/>
              <a:t>Se, na verdade, permanecerdes fundados e firmes na fé, e não vos moverdes da esperança do evangelho que tendes ouvido</a:t>
            </a:r>
            <a:r>
              <a:rPr lang="pt-BR" i="1" dirty="0" smtClean="0"/>
              <a:t>, o qual foi pregado a toda criatura que há debaixo do céu, e do qual eu, Paulo, estou feito ministro</a:t>
            </a:r>
            <a:r>
              <a:rPr lang="pt-BR" dirty="0" smtClean="0"/>
              <a:t>.”</a:t>
            </a:r>
            <a:endParaRPr lang="en-US" dirty="0" smtClean="0"/>
          </a:p>
          <a:p>
            <a:pPr marL="457200" indent="-457200">
              <a:buNone/>
            </a:pPr>
            <a:endParaRPr lang="pt-BR" dirty="0" smtClean="0"/>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Font typeface="+mj-lt"/>
              <a:buAutoNum type="arabicPeriod"/>
            </a:pPr>
            <a:r>
              <a:rPr lang="pt-BR" noProof="0" dirty="0" smtClean="0"/>
              <a:t>A salvação é pela graça e não pelas obras.</a:t>
            </a:r>
          </a:p>
          <a:p>
            <a:pPr marL="0" indent="0" algn="ctr">
              <a:buNone/>
            </a:pPr>
            <a:endParaRPr lang="pt-BR" noProof="0" dirty="0" smtClean="0"/>
          </a:p>
          <a:p>
            <a:pPr marL="0" indent="0" algn="ctr">
              <a:buNone/>
            </a:pPr>
            <a:r>
              <a:rPr lang="pt-BR" dirty="0" smtClean="0"/>
              <a:t>Romanos 3:24</a:t>
            </a:r>
          </a:p>
          <a:p>
            <a:pPr marL="0" indent="0" algn="ctr">
              <a:buNone/>
            </a:pPr>
            <a:r>
              <a:rPr lang="pt-BR" dirty="0" smtClean="0"/>
              <a:t>“</a:t>
            </a:r>
            <a:r>
              <a:rPr lang="pt-BR" i="1" dirty="0" smtClean="0"/>
              <a:t>Sendo justificados gratuitamente pela sua graça, pela redenção que há em Cristo Jesus</a:t>
            </a:r>
            <a:r>
              <a:rPr lang="pt-BR" dirty="0" smtClean="0"/>
              <a:t>.”</a:t>
            </a:r>
          </a:p>
          <a:p>
            <a:pPr marL="0" indent="0" algn="ctr">
              <a:buNone/>
            </a:pPr>
            <a:endParaRPr lang="pt-BR" dirty="0" smtClean="0"/>
          </a:p>
          <a:p>
            <a:pPr marL="0" indent="0" algn="ctr">
              <a:buNone/>
            </a:pPr>
            <a:r>
              <a:rPr lang="pt-BR" dirty="0" smtClean="0"/>
              <a:t>Romanos 3:28</a:t>
            </a:r>
          </a:p>
          <a:p>
            <a:pPr marL="0" indent="0" algn="ctr">
              <a:buNone/>
            </a:pPr>
            <a:r>
              <a:rPr lang="pt-BR" dirty="0" smtClean="0"/>
              <a:t>“</a:t>
            </a:r>
            <a:r>
              <a:rPr lang="pt-BR" i="1" dirty="0" smtClean="0"/>
              <a:t>Concluímos, pois, que o homem é justificado pela fé sem as obras da lei</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dissolve">
                                      <p:cBhvr>
                                        <p:cTn id="15" dur="500"/>
                                        <p:tgtEl>
                                          <p:spTgt spid="3">
                                            <p:txEl>
                                              <p:pRg st="7" end="7"/>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dissolv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dirty="0" smtClean="0"/>
              <a:t>10.   Colossenses 1:21-23 </a:t>
            </a:r>
          </a:p>
          <a:p>
            <a:pPr marL="457200" indent="-457200">
              <a:buNone/>
            </a:pPr>
            <a:endParaRPr lang="pt-BR" dirty="0" smtClean="0"/>
          </a:p>
          <a:p>
            <a:pPr marL="0" indent="0">
              <a:buNone/>
            </a:pPr>
            <a:r>
              <a:rPr lang="pt-BR" dirty="0" smtClean="0"/>
              <a:t>As pessoas em Colossos estavam enfrentando um evangelho falso. Paulo está dando uma advertência que se está sendo tentado mudar sua posição sobre o evangelho, deve verificar se realmente foi salvo, pois se vira as costas para a verdade, uma vez conhecendo a verdade, mostra que nunca foi salvo.</a:t>
            </a:r>
          </a:p>
          <a:p>
            <a:pPr marL="0" indent="0">
              <a:buNone/>
            </a:pPr>
            <a:endParaRPr lang="pt-BR" dirty="0" smtClean="0"/>
          </a:p>
          <a:p>
            <a:pPr marL="0" indent="0" algn="ctr">
              <a:buNone/>
            </a:pPr>
            <a:r>
              <a:rPr lang="pt-BR" dirty="0" smtClean="0"/>
              <a:t>1 João 2:19, </a:t>
            </a:r>
          </a:p>
          <a:p>
            <a:pPr marL="0" indent="0" algn="ctr">
              <a:buNone/>
            </a:pPr>
            <a:r>
              <a:rPr lang="pt-BR" dirty="0" smtClean="0"/>
              <a:t>“</a:t>
            </a:r>
            <a:r>
              <a:rPr lang="pt-BR" i="1" dirty="0" smtClean="0"/>
              <a:t>Saíram de nós, mas não eram de nós; porque, se fossem de nós, ficariam conosco; mas isto é para que se manifestasse que não são todos de nós</a:t>
            </a:r>
            <a:r>
              <a:rPr lang="pt-BR" dirty="0" smtClean="0"/>
              <a:t>.”</a:t>
            </a:r>
          </a:p>
          <a:p>
            <a:pPr marL="457200" indent="-457200">
              <a:buNone/>
            </a:pPr>
            <a:endParaRPr lang="pt-BR" dirty="0" smtClean="0"/>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dirty="0" smtClean="0"/>
              <a:t>11.   Colossenses 2:6-8  </a:t>
            </a:r>
          </a:p>
          <a:p>
            <a:pPr marL="0" lvl="0" indent="0" algn="ctr">
              <a:buNone/>
            </a:pPr>
            <a:r>
              <a:rPr lang="pt-BR" dirty="0" smtClean="0"/>
              <a:t>“</a:t>
            </a:r>
            <a:r>
              <a:rPr lang="pt-BR" i="1" baseline="30000" dirty="0" smtClean="0"/>
              <a:t>6</a:t>
            </a:r>
            <a:r>
              <a:rPr lang="pt-BR" i="1" dirty="0" smtClean="0"/>
              <a:t>Como, pois, recebestes o Senhor Jesus Cristo, assim também andai nele, </a:t>
            </a:r>
            <a:r>
              <a:rPr lang="pt-BR" i="1" baseline="30000" dirty="0" smtClean="0"/>
              <a:t>7</a:t>
            </a:r>
            <a:r>
              <a:rPr lang="pt-BR" i="1" dirty="0" smtClean="0"/>
              <a:t>Arraigados e edificados nele, e confirmados na fé, assim como fostes ensinados, nela abundando em ação de graças. </a:t>
            </a:r>
            <a:r>
              <a:rPr lang="pt-BR" i="1" baseline="30000" dirty="0" smtClean="0"/>
              <a:t>8</a:t>
            </a:r>
            <a:r>
              <a:rPr lang="pt-BR" i="1" dirty="0" smtClean="0"/>
              <a:t>Tende cuidado, para que ninguém vos faça presa sua, por meio de filosofias e vãs sutilezas, segundo a tradição dos homens, segundo os rudimentos do mundo, e não segundo Cristo</a:t>
            </a:r>
            <a:r>
              <a:rPr lang="pt-BR" dirty="0" smtClean="0"/>
              <a:t>;”</a:t>
            </a: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dirty="0" smtClean="0"/>
              <a:t>11.   Colossenses 2:6-8 </a:t>
            </a:r>
          </a:p>
          <a:p>
            <a:pPr marL="0" indent="0">
              <a:buNone/>
            </a:pPr>
            <a:r>
              <a:rPr lang="pt-BR" dirty="0" smtClean="0"/>
              <a:t> </a:t>
            </a:r>
            <a:endParaRPr lang="en-US" dirty="0" smtClean="0"/>
          </a:p>
          <a:p>
            <a:pPr marL="0" indent="0">
              <a:buNone/>
            </a:pPr>
            <a:r>
              <a:rPr lang="pt-BR" dirty="0" smtClean="0"/>
              <a:t>Este trecho não fala nada sobre perder a salvação! Fala sobre o perigo de ser enganado por filosofias e vãs sutilezas.  Se qualquer pessoa não presta atenção a Palavra de Deus ele pode ser enganado, aceitando e seguindo doutrina falsa, assim sendo presa. Ele não cresce, não chega mais perto de Deus, mas se é realmente salvo, não perde a salvação.</a:t>
            </a:r>
            <a:endParaRPr lang="en-US" dirty="0" smtClean="0"/>
          </a:p>
          <a:p>
            <a:pPr marL="457200" indent="-457200">
              <a:buNone/>
            </a:pPr>
            <a:endParaRPr lang="pt-BR" dirty="0" smtClean="0"/>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dirty="0" smtClean="0"/>
              <a:t>12.   1 Tessalonicenses 3:5  </a:t>
            </a:r>
          </a:p>
          <a:p>
            <a:pPr marL="0" lvl="0" indent="0" algn="ctr">
              <a:buNone/>
            </a:pPr>
            <a:r>
              <a:rPr lang="pt-BR" dirty="0" smtClean="0"/>
              <a:t>“</a:t>
            </a:r>
            <a:r>
              <a:rPr lang="pt-BR" i="1" dirty="0" smtClean="0"/>
              <a:t>Portanto, não podendo eu também esperar mais, mandei-o saber da vossa fé, temendo que o tentador vos tentasse, e o nosso trabalho viesse a ser inútil</a:t>
            </a:r>
            <a:r>
              <a:rPr lang="pt-BR" dirty="0" smtClean="0"/>
              <a:t>.”</a:t>
            </a:r>
            <a:endParaRPr lang="en-US" dirty="0" smtClean="0"/>
          </a:p>
          <a:p>
            <a:pPr marL="0" indent="0">
              <a:buNone/>
            </a:pPr>
            <a:r>
              <a:rPr lang="pt-BR" dirty="0" smtClean="0"/>
              <a:t> </a:t>
            </a:r>
            <a:endParaRPr lang="en-US" dirty="0" smtClean="0"/>
          </a:p>
          <a:p>
            <a:pPr marL="0" indent="0">
              <a:buNone/>
            </a:pPr>
            <a:r>
              <a:rPr lang="pt-BR" dirty="0" smtClean="0"/>
              <a:t>A suposição de que Paulo estava somente interessado na salvação das pessoas </a:t>
            </a:r>
            <a:r>
              <a:rPr lang="pt-BR" dirty="0" smtClean="0"/>
              <a:t>é </a:t>
            </a:r>
            <a:r>
              <a:rPr lang="pt-BR" dirty="0" smtClean="0"/>
              <a:t>completamente falsa. Ele gasta muito mais tempo escrevendo como uma pessoa salva deve comportar, não para </a:t>
            </a:r>
            <a:r>
              <a:rPr lang="pt-BR" dirty="0" smtClean="0"/>
              <a:t>permanecer </a:t>
            </a:r>
            <a:r>
              <a:rPr lang="pt-BR" dirty="0" smtClean="0"/>
              <a:t>salva, mas </a:t>
            </a:r>
            <a:r>
              <a:rPr lang="pt-BR" dirty="0" smtClean="0"/>
              <a:t>para </a:t>
            </a:r>
            <a:r>
              <a:rPr lang="pt-BR" dirty="0" smtClean="0"/>
              <a:t>agradar e glorificar Deus. </a:t>
            </a:r>
            <a:r>
              <a:rPr lang="en-US" dirty="0" smtClean="0"/>
              <a:t> </a:t>
            </a:r>
          </a:p>
          <a:p>
            <a:pPr marL="457200" indent="-457200">
              <a:buNone/>
            </a:pPr>
            <a:endParaRPr lang="pt-BR" dirty="0" smtClean="0"/>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dirty="0" smtClean="0"/>
              <a:t>12.   1 Tessalonicenses 3:5  </a:t>
            </a:r>
          </a:p>
          <a:p>
            <a:pPr marL="0" lvl="0" indent="0" algn="ctr">
              <a:buNone/>
            </a:pPr>
            <a:r>
              <a:rPr lang="pt-BR" dirty="0" smtClean="0"/>
              <a:t>“</a:t>
            </a:r>
            <a:r>
              <a:rPr lang="pt-BR" i="1" dirty="0" smtClean="0"/>
              <a:t>Portanto, não podendo eu também esperar mais, mandei-o saber da vossa fé, temendo que o tentador vos tentasse, e o nosso trabalho viesse a ser inútil</a:t>
            </a:r>
            <a:r>
              <a:rPr lang="pt-BR" dirty="0" smtClean="0"/>
              <a:t>.”</a:t>
            </a:r>
            <a:endParaRPr lang="en-US" dirty="0" smtClean="0"/>
          </a:p>
          <a:p>
            <a:pPr marL="0" indent="0">
              <a:buNone/>
            </a:pPr>
            <a:r>
              <a:rPr lang="pt-BR" dirty="0" smtClean="0"/>
              <a:t> </a:t>
            </a:r>
            <a:endParaRPr lang="en-US" dirty="0" smtClean="0"/>
          </a:p>
          <a:p>
            <a:pPr marL="0" indent="0">
              <a:buNone/>
            </a:pPr>
            <a:r>
              <a:rPr lang="pt-BR" dirty="0" smtClean="0"/>
              <a:t>Paulo queria que os salvos tivessem ter uma vida com abundancia. O propósito da salvação  é para providenciar as condições para crescimento espiritual e os resultantes galardões eternos. Se um crente não crescesse, Paulo sentiria que seu “trabalho vieo a ser inútil”.</a:t>
            </a:r>
            <a:endParaRPr lang="en-US" dirty="0" smtClean="0"/>
          </a:p>
          <a:p>
            <a:pPr marL="0" indent="0">
              <a:buNone/>
            </a:pPr>
            <a:r>
              <a:rPr lang="pt-BR" dirty="0" smtClean="0"/>
              <a:t> </a:t>
            </a:r>
            <a:endParaRPr lang="en-US" dirty="0" smtClean="0"/>
          </a:p>
          <a:p>
            <a:pPr marL="457200" indent="-457200">
              <a:buNone/>
            </a:pPr>
            <a:endParaRPr lang="pt-BR" dirty="0" smtClean="0"/>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dirty="0" smtClean="0"/>
              <a:t>13.   1 Timóteo 4:16  </a:t>
            </a:r>
          </a:p>
          <a:p>
            <a:pPr marL="0" lvl="0" indent="0" algn="ctr">
              <a:buNone/>
            </a:pPr>
            <a:r>
              <a:rPr lang="pt-BR" dirty="0" smtClean="0"/>
              <a:t>“</a:t>
            </a:r>
            <a:r>
              <a:rPr lang="pt-BR" i="1" dirty="0" smtClean="0"/>
              <a:t>Tem cuidado de ti mesmo e da doutrina. Persevera nestas coisas; porque, fazendo isto, te salvarás, tanto a ti mesmo como aos que te ouvem</a:t>
            </a:r>
            <a:r>
              <a:rPr lang="pt-BR" dirty="0" smtClean="0"/>
              <a:t>.”</a:t>
            </a:r>
            <a:endParaRPr lang="en-US" dirty="0" smtClean="0"/>
          </a:p>
          <a:p>
            <a:pPr marL="0" indent="0">
              <a:buNone/>
            </a:pPr>
            <a:r>
              <a:rPr lang="pt-BR" dirty="0" smtClean="0"/>
              <a:t> </a:t>
            </a:r>
            <a:endParaRPr lang="en-US" dirty="0" smtClean="0"/>
          </a:p>
          <a:p>
            <a:pPr marL="0" indent="0">
              <a:buNone/>
            </a:pPr>
            <a:r>
              <a:rPr lang="pt-BR" dirty="0" smtClean="0"/>
              <a:t>É incrível como as pessoas não estudam a Palavra de Deus. Se fizessem isso, teriam notado que as palavras usadas para significar salvação literalmente falam de libertação. Assim uma pessoa pode ser libertada de doença (curado, salvo da doença), de perigo (salvo do perigo), etc. </a:t>
            </a:r>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dirty="0" smtClean="0"/>
              <a:t>13.   1 Timóteo 4:16 </a:t>
            </a:r>
          </a:p>
          <a:p>
            <a:pPr marL="0" lvl="0" indent="0" algn="ctr">
              <a:buNone/>
            </a:pPr>
            <a:r>
              <a:rPr lang="pt-BR" dirty="0" smtClean="0"/>
              <a:t>“</a:t>
            </a:r>
            <a:r>
              <a:rPr lang="pt-BR" i="1" dirty="0" smtClean="0"/>
              <a:t>Tem cuidado de ti mesmo e da doutrina. Persevera nestas coisas; porque, fazendo isto, te salvarás, tanto a ti mesmo como aos que te ouvem</a:t>
            </a:r>
            <a:r>
              <a:rPr lang="pt-BR" dirty="0" smtClean="0"/>
              <a:t>.”</a:t>
            </a:r>
            <a:endParaRPr lang="en-US" dirty="0" smtClean="0"/>
          </a:p>
          <a:p>
            <a:pPr marL="0" indent="0">
              <a:buNone/>
            </a:pPr>
            <a:r>
              <a:rPr lang="pt-BR" dirty="0" smtClean="0"/>
              <a:t> </a:t>
            </a:r>
            <a:endParaRPr lang="en-US" dirty="0" smtClean="0"/>
          </a:p>
          <a:p>
            <a:pPr marL="0" indent="0">
              <a:buNone/>
            </a:pPr>
            <a:r>
              <a:rPr lang="pt-BR" dirty="0" smtClean="0"/>
              <a:t>Sim, muitas vezes a Palavra fala sobre a libertação do perigo do inferno, mas nem sempre, como é o caso neste versículo. Neste versículo fala sobre a libertação do perigo em geral – perigo de doutrina falsa, perigo do pecado, perigo de perder sua comunhão com Deus, etc. Por causa do claro ensinamento sobre a eternidade da salvação, ninguém está em perigo de perder a sua salvação.</a:t>
            </a:r>
            <a:endParaRPr lang="en-US" dirty="0" smtClean="0"/>
          </a:p>
          <a:p>
            <a:pPr marL="457200" indent="-457200">
              <a:buNone/>
            </a:pPr>
            <a:endParaRPr lang="pt-BR" dirty="0" smtClean="0"/>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4968552"/>
          </a:xfrm>
        </p:spPr>
        <p:txBody>
          <a:bodyPr>
            <a:noAutofit/>
          </a:bodyPr>
          <a:lstStyle/>
          <a:p>
            <a:pPr marL="0" lvl="0" indent="0" algn="ctr">
              <a:buNone/>
            </a:pPr>
            <a:r>
              <a:rPr lang="pt-BR" noProof="0" dirty="0" smtClean="0"/>
              <a:t>Hebreus 2:1-3, 3:6, 3:14, 6:1-12, 10:26-31 </a:t>
            </a:r>
          </a:p>
          <a:p>
            <a:pPr marL="0" lvl="0" indent="0" algn="ctr">
              <a:buNone/>
            </a:pPr>
            <a:endParaRPr lang="pt-BR" noProof="0" dirty="0" smtClean="0"/>
          </a:p>
          <a:p>
            <a:pPr marL="0" lvl="0" indent="0">
              <a:buNone/>
            </a:pPr>
            <a:r>
              <a:rPr lang="pt-BR" noProof="0" dirty="0" smtClean="0"/>
              <a:t>Enquanto consideramos estes trechos em Hebreus temos que entender o propósito deste livro.</a:t>
            </a:r>
          </a:p>
          <a:p>
            <a:pPr marL="0" lvl="0" indent="0">
              <a:buNone/>
            </a:pPr>
            <a:endParaRPr lang="pt-BR" noProof="0" dirty="0" smtClean="0"/>
          </a:p>
          <a:p>
            <a:pPr marL="0" lvl="0" indent="0">
              <a:buNone/>
            </a:pPr>
            <a:r>
              <a:rPr lang="pt-BR" noProof="0" dirty="0" smtClean="0"/>
              <a:t>Um grupo de judeus cristãos estava pensando em voltar para judaísmo. O livro foi escrito para convence-los a ficar firme com Cristo. Para alcançar este fim o livro usa vários argumentos, dois deles são:</a:t>
            </a:r>
          </a:p>
          <a:p>
            <a:pPr marL="0" lvl="0" indent="0">
              <a:buNone/>
            </a:pPr>
            <a:endParaRPr lang="pt-BR" noProof="0" dirty="0" smtClean="0"/>
          </a:p>
          <a:p>
            <a:pPr marL="457200" lvl="0" indent="-457200">
              <a:buAutoNum type="arabicPeriod"/>
            </a:pPr>
            <a:r>
              <a:rPr lang="pt-BR" noProof="0" dirty="0" smtClean="0"/>
              <a:t>Mostrando a excelência de Cristo.</a:t>
            </a:r>
          </a:p>
          <a:p>
            <a:pPr marL="457200" lvl="0" indent="-457200">
              <a:buAutoNum type="arabicPeriod"/>
            </a:pPr>
            <a:r>
              <a:rPr lang="pt-BR" noProof="0" dirty="0" smtClean="0"/>
              <a:t>Mostrando os perigos de voltar atrás.</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4968552"/>
          </a:xfrm>
        </p:spPr>
        <p:txBody>
          <a:bodyPr>
            <a:noAutofit/>
          </a:bodyPr>
          <a:lstStyle/>
          <a:p>
            <a:pPr marL="0" lvl="0" indent="0" algn="ctr">
              <a:buNone/>
            </a:pPr>
            <a:r>
              <a:rPr lang="pt-BR" noProof="0" dirty="0" smtClean="0"/>
              <a:t>Hebreus 2:1-3, 3:6, 3:14, 6:1-12, 10:26-31 </a:t>
            </a:r>
          </a:p>
          <a:p>
            <a:pPr marL="0" lvl="0" indent="0" algn="ctr">
              <a:buNone/>
            </a:pPr>
            <a:endParaRPr lang="pt-BR" noProof="0" dirty="0" smtClean="0"/>
          </a:p>
          <a:p>
            <a:pPr marL="0" lvl="0" indent="0">
              <a:buNone/>
            </a:pPr>
            <a:r>
              <a:rPr lang="pt-BR" noProof="0" dirty="0" smtClean="0"/>
              <a:t>Se está pressuposto </a:t>
            </a:r>
            <a:r>
              <a:rPr lang="pt-BR" noProof="0" dirty="0" smtClean="0"/>
              <a:t>a pensar </a:t>
            </a:r>
            <a:r>
              <a:rPr lang="pt-BR" noProof="0" dirty="0" smtClean="0"/>
              <a:t>que poderia perder a salvação, é fácil dentro destes trechos, mas nenhum trecho tem uma declaração clara que iria perder a salvação. Há interpretações alternativas.</a:t>
            </a:r>
          </a:p>
          <a:p>
            <a:pPr marL="0" lvl="0" indent="0">
              <a:buNone/>
            </a:pPr>
            <a:endParaRPr lang="pt-BR" noProof="0" dirty="0" smtClean="0"/>
          </a:p>
          <a:p>
            <a:pPr marL="0" lvl="0" indent="0">
              <a:buNone/>
            </a:pPr>
            <a:r>
              <a:rPr lang="pt-BR" noProof="0" dirty="0" smtClean="0"/>
              <a:t> </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4968552"/>
          </a:xfrm>
        </p:spPr>
        <p:txBody>
          <a:bodyPr>
            <a:noAutofit/>
          </a:bodyPr>
          <a:lstStyle/>
          <a:p>
            <a:pPr marL="0" lvl="0" indent="0" algn="ctr">
              <a:buNone/>
            </a:pPr>
            <a:r>
              <a:rPr lang="pt-BR" noProof="0" dirty="0" smtClean="0"/>
              <a:t>Hebreus 2:1-3, 3:6, 3:14, 6:1-12, 10:26-31 </a:t>
            </a:r>
          </a:p>
          <a:p>
            <a:pPr marL="0" lvl="0" indent="0" algn="ctr">
              <a:buNone/>
            </a:pPr>
            <a:endParaRPr lang="pt-BR" noProof="0" dirty="0" smtClean="0"/>
          </a:p>
          <a:p>
            <a:pPr marL="0" lvl="0" indent="0">
              <a:buNone/>
            </a:pPr>
            <a:r>
              <a:rPr lang="pt-BR" noProof="0" dirty="0" smtClean="0"/>
              <a:t>Desde que há promessas tão claras como:</a:t>
            </a:r>
          </a:p>
          <a:p>
            <a:pPr marL="0" lvl="0" indent="0">
              <a:buNone/>
            </a:pPr>
            <a:endParaRPr lang="pt-BR" noProof="0" dirty="0" smtClean="0"/>
          </a:p>
          <a:p>
            <a:pPr marL="0" lvl="0" indent="0" algn="ctr">
              <a:buNone/>
            </a:pPr>
            <a:r>
              <a:rPr lang="pt-BR" noProof="0" dirty="0" smtClean="0"/>
              <a:t>João 10:28 - “</a:t>
            </a:r>
            <a:r>
              <a:rPr lang="pt-BR" i="1" noProof="0" dirty="0" smtClean="0"/>
              <a:t>nunca hão de perecer</a:t>
            </a:r>
            <a:r>
              <a:rPr lang="pt-BR" noProof="0" dirty="0" smtClean="0"/>
              <a:t>”</a:t>
            </a:r>
          </a:p>
          <a:p>
            <a:pPr marL="0" lvl="0" indent="0" algn="ctr">
              <a:buNone/>
            </a:pPr>
            <a:r>
              <a:rPr lang="pt-BR" dirty="0" smtClean="0"/>
              <a:t>João 14:16 – “</a:t>
            </a:r>
            <a:r>
              <a:rPr lang="pt-BR" i="1" dirty="0" smtClean="0"/>
              <a:t>fique convosco para sempre</a:t>
            </a:r>
            <a:r>
              <a:rPr lang="pt-BR" dirty="0" smtClean="0"/>
              <a:t>” </a:t>
            </a:r>
          </a:p>
          <a:p>
            <a:pPr marL="0" lvl="0" indent="0" algn="ctr">
              <a:buNone/>
            </a:pPr>
            <a:r>
              <a:rPr lang="pt-BR" dirty="0" smtClean="0"/>
              <a:t>João 6:37 – “</a:t>
            </a:r>
            <a:r>
              <a:rPr lang="pt-BR" i="1" dirty="0" smtClean="0"/>
              <a:t>maneira nenhuma o lançarei fora</a:t>
            </a:r>
            <a:r>
              <a:rPr lang="pt-BR" dirty="0" smtClean="0"/>
              <a:t>”</a:t>
            </a:r>
            <a:endParaRPr lang="pt-BR" noProof="0" dirty="0" smtClean="0"/>
          </a:p>
          <a:p>
            <a:pPr marL="0" indent="0" algn="ctr">
              <a:buNone/>
            </a:pPr>
            <a:r>
              <a:rPr lang="pt-BR" noProof="0" dirty="0" smtClean="0"/>
              <a:t>Romanos </a:t>
            </a:r>
            <a:r>
              <a:rPr lang="pt-BR" dirty="0" smtClean="0"/>
              <a:t>8:1 “</a:t>
            </a:r>
            <a:r>
              <a:rPr lang="pt-BR" i="1" dirty="0" smtClean="0"/>
              <a:t>agora nenhuma condenação há</a:t>
            </a:r>
            <a:r>
              <a:rPr lang="pt-BR" dirty="0" smtClean="0"/>
              <a:t>”</a:t>
            </a:r>
            <a:endParaRPr lang="pt-BR" noProof="0" dirty="0" smtClean="0"/>
          </a:p>
          <a:p>
            <a:pPr marL="0" lvl="0" indent="0" algn="ctr">
              <a:buNone/>
            </a:pPr>
            <a:endParaRPr lang="pt-BR" noProof="0" dirty="0" smtClean="0"/>
          </a:p>
          <a:p>
            <a:pPr marL="0" lvl="0" indent="0">
              <a:buNone/>
            </a:pPr>
            <a:r>
              <a:rPr lang="pt-BR" noProof="0" dirty="0" smtClean="0"/>
              <a:t>Eu prefiro aceitar uma explicação alternativa que não viola as promessas de Deus.</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Font typeface="+mj-lt"/>
              <a:buAutoNum type="arabicPeriod"/>
            </a:pPr>
            <a:r>
              <a:rPr lang="pt-BR" noProof="0" dirty="0" smtClean="0"/>
              <a:t>A salvação é pela graça e não pelas obras.</a:t>
            </a:r>
          </a:p>
          <a:p>
            <a:pPr marL="0" indent="0" algn="ctr">
              <a:buNone/>
            </a:pPr>
            <a:endParaRPr lang="pt-BR" noProof="0" dirty="0" smtClean="0"/>
          </a:p>
          <a:p>
            <a:pPr marL="0" indent="0" algn="ctr">
              <a:buNone/>
            </a:pPr>
            <a:r>
              <a:rPr lang="pt-BR" dirty="0" smtClean="0"/>
              <a:t>Romanos 4:1-7</a:t>
            </a:r>
          </a:p>
          <a:p>
            <a:pPr marL="0" indent="0" algn="ctr">
              <a:buNone/>
            </a:pPr>
            <a:r>
              <a:rPr lang="pt-BR" dirty="0" smtClean="0"/>
              <a:t>“</a:t>
            </a:r>
            <a:r>
              <a:rPr lang="pt-BR" i="1" baseline="30000" dirty="0" smtClean="0"/>
              <a:t>1</a:t>
            </a:r>
            <a:r>
              <a:rPr lang="pt-BR" i="1" dirty="0" smtClean="0"/>
              <a:t>Que diremos, pois, ter alcançado Abraão, nosso pai segundo a carne?</a:t>
            </a:r>
            <a:r>
              <a:rPr lang="pt-BR" i="1" baseline="30000" dirty="0" smtClean="0"/>
              <a:t> 2</a:t>
            </a:r>
            <a:r>
              <a:rPr lang="pt-BR" i="1" dirty="0" smtClean="0"/>
              <a:t>Porque, se Abraão foi justificado pelas obras, tem de que se gloriar, mas não diante de Deus.</a:t>
            </a:r>
            <a:r>
              <a:rPr lang="pt-BR" i="1" baseline="30000" dirty="0" smtClean="0"/>
              <a:t> 3</a:t>
            </a:r>
            <a:r>
              <a:rPr lang="pt-BR" i="1" dirty="0" smtClean="0"/>
              <a:t>Pois, que diz a Escritura? Creu Abraão em Deus, e isso lhe foi imputado como justiça.</a:t>
            </a:r>
            <a:r>
              <a:rPr lang="pt-BR" i="1" baseline="30000" dirty="0" smtClean="0"/>
              <a:t> 4</a:t>
            </a:r>
            <a:r>
              <a:rPr lang="pt-BR" i="1" dirty="0" smtClean="0"/>
              <a:t>Ora, àquele que faz qualquer obra não lhe é imputado o galardão segundo a graça, mas segundo a dívida</a:t>
            </a:r>
            <a:r>
              <a:rPr lang="pt-BR" dirty="0" smtClean="0"/>
              <a:t>...</a:t>
            </a:r>
            <a:r>
              <a:rPr lang="pt-BR" baseline="30000" dirty="0" smtClean="0"/>
              <a:t>  </a:t>
            </a:r>
            <a:endParaRPr lang="pt-BR" dirty="0" smtClean="0"/>
          </a:p>
          <a:p>
            <a:pPr marL="0" indent="0" algn="ctr">
              <a:buNone/>
            </a:pP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indent="0" algn="ctr">
              <a:buNone/>
            </a:pPr>
            <a:r>
              <a:rPr lang="pt-BR" noProof="0" dirty="0" smtClean="0"/>
              <a:t>14.   Hebreus 2:1-3</a:t>
            </a:r>
          </a:p>
          <a:p>
            <a:pPr marL="0" indent="0" algn="ctr">
              <a:buNone/>
            </a:pPr>
            <a:r>
              <a:rPr lang="pt-BR" noProof="0" dirty="0" smtClean="0"/>
              <a:t>“</a:t>
            </a:r>
            <a:r>
              <a:rPr lang="pt-BR" i="1" baseline="30000" noProof="0" dirty="0" smtClean="0"/>
              <a:t>1</a:t>
            </a:r>
            <a:r>
              <a:rPr lang="pt-BR" i="1" noProof="0" dirty="0" smtClean="0"/>
              <a:t>Portanto, convém-nos atentar com mais diligência para as coisas que já temos ouvido, para que em tempo algum nos desviemos delas. </a:t>
            </a:r>
            <a:r>
              <a:rPr lang="pt-BR" i="1" baseline="30000" noProof="0" dirty="0" smtClean="0"/>
              <a:t>2</a:t>
            </a:r>
            <a:r>
              <a:rPr lang="pt-BR" i="1" noProof="0" dirty="0" smtClean="0"/>
              <a:t>Porque, se a palavra falada pelos anjos permaneceu firme, e toda a transgressão e desobediência recebeu a justa retribuição, </a:t>
            </a:r>
            <a:r>
              <a:rPr lang="pt-BR" i="1" baseline="30000" noProof="0" dirty="0" smtClean="0"/>
              <a:t>3</a:t>
            </a:r>
            <a:r>
              <a:rPr lang="pt-BR" i="1" noProof="0" dirty="0" smtClean="0"/>
              <a:t>Como escaparemos nós, se não atentarmos para uma tão grande salvação, a qual, começando a ser anunciada pelo Senhor, foi-nos depois confirmada pelos que a ouviram</a:t>
            </a:r>
            <a:r>
              <a:rPr lang="pt-BR" noProof="0" dirty="0" smtClean="0"/>
              <a:t>;”</a:t>
            </a:r>
          </a:p>
          <a:p>
            <a:pPr marL="0" indent="0">
              <a:buNone/>
            </a:pPr>
            <a:r>
              <a:rPr lang="pt-BR" noProof="0" dirty="0" smtClean="0"/>
              <a:t> </a:t>
            </a:r>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indent="0">
              <a:buNone/>
            </a:pPr>
            <a:r>
              <a:rPr lang="pt-BR" noProof="0" dirty="0" smtClean="0"/>
              <a:t>O trecho fala sobre uma “justa retribuição” dada por toda “transgressão e desobediência”, mas não diz que esta retribuição é somente falando sobre inferno. Sabemos que o pecado é castigado de várias maneiras, nesta vida e a vida além.  O versículo três está afirmando que se não atentarmos para uma tão grande salvação não escaparemos castigo, mas não afirma qual é o castigo.  A frase “não atentarmos” significa </a:t>
            </a:r>
            <a:r>
              <a:rPr lang="pt-BR" i="1" noProof="0" dirty="0" smtClean="0"/>
              <a:t>ser descuidado </a:t>
            </a:r>
            <a:r>
              <a:rPr lang="pt-BR" noProof="0" dirty="0" smtClean="0"/>
              <a:t>ou </a:t>
            </a:r>
            <a:r>
              <a:rPr lang="pt-BR" i="1" noProof="0" dirty="0" smtClean="0"/>
              <a:t>negligencia</a:t>
            </a:r>
            <a:r>
              <a:rPr lang="pt-BR" noProof="0" dirty="0" smtClean="0"/>
              <a:t>r. Mas o que tudo isso significa?  </a:t>
            </a:r>
          </a:p>
          <a:p>
            <a:pPr marL="0" indent="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indent="0">
              <a:buNone/>
            </a:pPr>
            <a:r>
              <a:rPr lang="pt-BR" noProof="0" dirty="0" smtClean="0"/>
              <a:t>Há várias maneiras de entender este trecho:</a:t>
            </a:r>
          </a:p>
          <a:p>
            <a:pPr marL="0" indent="0">
              <a:buNone/>
            </a:pPr>
            <a:r>
              <a:rPr lang="pt-BR" noProof="0" dirty="0" smtClean="0"/>
              <a:t> </a:t>
            </a:r>
          </a:p>
          <a:p>
            <a:pPr marL="357188" indent="-357188"/>
            <a:r>
              <a:rPr lang="pt-BR" noProof="0" dirty="0" smtClean="0"/>
              <a:t>A pessoa descrente rejeita a salvação e vai para o inferno.</a:t>
            </a:r>
          </a:p>
          <a:p>
            <a:pPr marL="357188" indent="-357188"/>
            <a:r>
              <a:rPr lang="pt-BR" noProof="0" dirty="0" smtClean="0"/>
              <a:t>A pessoa salva peca depois de ser salva e assim sofre consequências, mas não perde a sua salvação.</a:t>
            </a:r>
          </a:p>
          <a:p>
            <a:pPr marL="357188" indent="-357188"/>
            <a:r>
              <a:rPr lang="pt-BR" noProof="0" dirty="0" smtClean="0"/>
              <a:t>A pessoa salva peca e pode perder a sua salvação.</a:t>
            </a:r>
          </a:p>
          <a:p>
            <a:pPr marL="0" indent="0">
              <a:buNone/>
            </a:pPr>
            <a:r>
              <a:rPr lang="pt-BR" noProof="0" dirty="0" smtClean="0"/>
              <a:t> </a:t>
            </a:r>
          </a:p>
          <a:p>
            <a:pPr marL="0" indent="0">
              <a:buNone/>
            </a:pPr>
            <a:r>
              <a:rPr lang="pt-BR" noProof="0" dirty="0" smtClean="0"/>
              <a:t>Eu rejeito a última explicação, mas pode haver uma combinação das primeiras duas interpretações. Mas o trecho em si não prova que uma pessoa salva poderia perder a sua salvação.</a:t>
            </a:r>
          </a:p>
          <a:p>
            <a:pPr marL="0" indent="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dirty="0" smtClean="0"/>
              <a:t>15.   </a:t>
            </a:r>
            <a:r>
              <a:rPr lang="pt-BR" noProof="0" dirty="0" smtClean="0"/>
              <a:t>Hebreus 3:6 </a:t>
            </a:r>
          </a:p>
          <a:p>
            <a:pPr marL="0" lvl="0" indent="0" algn="ctr">
              <a:buNone/>
            </a:pPr>
            <a:r>
              <a:rPr lang="pt-BR" noProof="0" dirty="0" smtClean="0"/>
              <a:t>“</a:t>
            </a:r>
            <a:r>
              <a:rPr lang="pt-BR" i="1" noProof="0" dirty="0" smtClean="0"/>
              <a:t>Mas Cristo, como Filho, sobre a sua própria casa; a qual casa somos nós, se tão somente conservarmos firme a confiança e a glória da esperança até ao fim</a:t>
            </a:r>
            <a:r>
              <a:rPr lang="pt-BR" noProof="0" dirty="0" smtClean="0"/>
              <a:t>.”</a:t>
            </a:r>
          </a:p>
          <a:p>
            <a:pPr marL="0" lvl="0" indent="0" algn="ctr">
              <a:buNone/>
            </a:pPr>
            <a:endParaRPr lang="pt-BR" noProof="0" dirty="0" smtClean="0"/>
          </a:p>
          <a:p>
            <a:pPr marL="0" lvl="0" indent="0">
              <a:buNone/>
            </a:pPr>
            <a:r>
              <a:rPr lang="pt-BR" noProof="0" dirty="0" smtClean="0"/>
              <a:t>A frase “se tão somente conservarmos firme” é condicional, então isso significa que podemos perder a salvação? Não, é uma descrição do caráter do salvo.  </a:t>
            </a:r>
          </a:p>
          <a:p>
            <a:pPr marL="0" lvl="0" indent="0">
              <a:buNone/>
            </a:pPr>
            <a:endParaRPr lang="pt-BR" noProof="0" dirty="0" smtClean="0"/>
          </a:p>
          <a:p>
            <a:pPr marL="0" lvl="0" indent="0">
              <a:buNone/>
            </a:pPr>
            <a:r>
              <a:rPr lang="pt-BR" noProof="0" dirty="0" smtClean="0"/>
              <a:t>Há vários trechos que usa “se”, uma condição para descrever o crente. Veja nosso comentário sobre Romanos 8:1, pois é um bom exemplo disso. </a:t>
            </a:r>
          </a:p>
          <a:p>
            <a:pPr marL="457200" indent="-45720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dirty="0" smtClean="0"/>
              <a:t>15.   </a:t>
            </a:r>
            <a:r>
              <a:rPr lang="pt-BR" noProof="0" dirty="0" smtClean="0"/>
              <a:t>Hebreus 3:6</a:t>
            </a:r>
          </a:p>
          <a:p>
            <a:pPr marL="0" lvl="0" indent="0" algn="ctr">
              <a:buNone/>
            </a:pPr>
            <a:r>
              <a:rPr lang="pt-BR" noProof="0" dirty="0" smtClean="0"/>
              <a:t>“</a:t>
            </a:r>
            <a:r>
              <a:rPr lang="pt-BR" i="1" noProof="0" dirty="0" smtClean="0"/>
              <a:t>Mas Cristo, como Filho, sobre a sua própria casa; a qual casa somos nós, se tão somente conservarmos firme a confiança e a glória da esperança até ao fim</a:t>
            </a:r>
            <a:r>
              <a:rPr lang="pt-BR" noProof="0" dirty="0" smtClean="0"/>
              <a:t>.”</a:t>
            </a:r>
          </a:p>
          <a:p>
            <a:pPr marL="0" lvl="0" indent="0" algn="ctr">
              <a:buNone/>
            </a:pPr>
            <a:endParaRPr lang="pt-BR" noProof="0" dirty="0" smtClean="0"/>
          </a:p>
          <a:p>
            <a:pPr marL="0" lvl="0" indent="0">
              <a:buNone/>
            </a:pPr>
            <a:r>
              <a:rPr lang="pt-BR" noProof="0" dirty="0" smtClean="0"/>
              <a:t>Neste contexto é também um tipo de prova de realidade. Se falhamos de estar firme, mostra que nunca fomos salvos.</a:t>
            </a:r>
          </a:p>
          <a:p>
            <a:pPr marL="0" lvl="0" indent="0">
              <a:buNone/>
            </a:pPr>
            <a:endParaRPr lang="pt-BR" noProof="0" dirty="0" smtClean="0"/>
          </a:p>
          <a:p>
            <a:pPr marL="0" indent="0">
              <a:buNone/>
            </a:pPr>
            <a:r>
              <a:rPr lang="pt-BR" noProof="0" dirty="0" smtClean="0"/>
              <a:t> 1 João 2:19, “</a:t>
            </a:r>
            <a:r>
              <a:rPr lang="pt-BR" i="1" noProof="0" dirty="0" smtClean="0"/>
              <a:t>Saíram de nós, mas não eram de nós; porque, se fossem de nós, ficariam conosco; mas isto é para que se manifestasse que não são todos de nós</a:t>
            </a:r>
            <a:r>
              <a:rPr lang="pt-BR" noProof="0" dirty="0" smtClean="0"/>
              <a:t>.” </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dirty="0" smtClean="0"/>
              <a:t>15.   </a:t>
            </a:r>
            <a:r>
              <a:rPr lang="pt-BR" noProof="0" dirty="0" smtClean="0"/>
              <a:t>Hebreus 3:6 </a:t>
            </a:r>
          </a:p>
          <a:p>
            <a:pPr marL="0" lvl="0" indent="0" algn="ctr">
              <a:buNone/>
            </a:pPr>
            <a:r>
              <a:rPr lang="pt-BR" noProof="0" dirty="0" smtClean="0"/>
              <a:t>“</a:t>
            </a:r>
            <a:r>
              <a:rPr lang="pt-BR" i="1" noProof="0" dirty="0" smtClean="0"/>
              <a:t>Mas Cristo, como Filho, sobre a sua própria casa; a qual casa somos nós, se tão somente conservarmos firme a confiança e a glória da esperança até ao fim</a:t>
            </a:r>
            <a:r>
              <a:rPr lang="pt-BR" noProof="0" dirty="0" smtClean="0"/>
              <a:t>.”</a:t>
            </a:r>
          </a:p>
          <a:p>
            <a:pPr marL="0" lvl="0" indent="0" algn="ctr">
              <a:buNone/>
            </a:pPr>
            <a:endParaRPr lang="pt-BR" noProof="0" dirty="0" smtClean="0"/>
          </a:p>
          <a:p>
            <a:pPr marL="0" lvl="0" indent="0">
              <a:buNone/>
            </a:pPr>
            <a:r>
              <a:rPr lang="pt-BR" noProof="0" dirty="0" smtClean="0"/>
              <a:t>A ideia pode ser expressada em varias maneiras:</a:t>
            </a:r>
          </a:p>
          <a:p>
            <a:pPr marL="0" lvl="0" indent="0">
              <a:buNone/>
            </a:pPr>
            <a:endParaRPr lang="pt-BR" noProof="0" dirty="0" smtClean="0"/>
          </a:p>
          <a:p>
            <a:pPr marL="357188" lvl="0" indent="-357188">
              <a:buFont typeface="Wingdings" pitchFamily="2" charset="2"/>
              <a:buChar char="Ø"/>
            </a:pPr>
            <a:r>
              <a:rPr lang="pt-BR" noProof="0" dirty="0" smtClean="0"/>
              <a:t>Se não faz isso perde a salvação.</a:t>
            </a:r>
          </a:p>
          <a:p>
            <a:pPr marL="357188" lvl="0" indent="-357188">
              <a:buFont typeface="Wingdings" pitchFamily="2" charset="2"/>
              <a:buChar char="Ø"/>
            </a:pPr>
            <a:r>
              <a:rPr lang="pt-BR" noProof="0" dirty="0" smtClean="0"/>
              <a:t>Se não faz isso mostra que nunca </a:t>
            </a:r>
            <a:r>
              <a:rPr lang="pt-BR" noProof="0" dirty="0" smtClean="0"/>
              <a:t>foi </a:t>
            </a:r>
            <a:r>
              <a:rPr lang="pt-BR" noProof="0" dirty="0" smtClean="0"/>
              <a:t>salvo.</a:t>
            </a:r>
          </a:p>
          <a:p>
            <a:pPr marL="457200" indent="-457200">
              <a:buNone/>
            </a:pPr>
            <a:endParaRPr lang="pt-BR" noProof="0" dirty="0" smtClean="0"/>
          </a:p>
          <a:p>
            <a:pPr marL="0" indent="0" hangingPunct="0">
              <a:buNone/>
            </a:pPr>
            <a:r>
              <a:rPr lang="pt-BR" noProof="0" dirty="0" smtClean="0"/>
              <a:t>O ensinamento geral da Bíblia mostra que o último é a verdade.</a:t>
            </a: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noProof="0" dirty="0" smtClean="0"/>
              <a:t>16.   Hebreus 3:14 </a:t>
            </a:r>
          </a:p>
          <a:p>
            <a:pPr marL="0" lvl="0" indent="0" algn="ctr">
              <a:buNone/>
            </a:pPr>
            <a:r>
              <a:rPr lang="pt-BR" noProof="0" dirty="0" smtClean="0"/>
              <a:t>“Porque nos tornamos participantes de Cristo, se retivermos firmemente o princípio da nossa confiança até ao fim.”</a:t>
            </a:r>
          </a:p>
          <a:p>
            <a:pPr marL="0" lvl="0" indent="0" algn="ctr">
              <a:buNone/>
            </a:pPr>
            <a:endParaRPr lang="pt-BR" noProof="0" dirty="0" smtClean="0"/>
          </a:p>
          <a:p>
            <a:pPr marL="0" lvl="0" indent="0">
              <a:buNone/>
            </a:pPr>
            <a:r>
              <a:rPr lang="pt-BR" noProof="0" dirty="0" smtClean="0"/>
              <a:t>O que foi mencionado em relação ao Hebreus 3:6, pode ser dito aqui também.</a:t>
            </a:r>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17.   Hebreus 6:1-12</a:t>
            </a:r>
          </a:p>
          <a:p>
            <a:pPr marL="0" lvl="0" indent="0" algn="ctr">
              <a:buNone/>
            </a:pPr>
            <a:r>
              <a:rPr lang="pt-BR" noProof="0" dirty="0" smtClean="0"/>
              <a:t> “</a:t>
            </a:r>
            <a:r>
              <a:rPr lang="pt-BR" i="1" baseline="30000" noProof="0" dirty="0" smtClean="0"/>
              <a:t>1</a:t>
            </a:r>
            <a:r>
              <a:rPr lang="pt-BR" i="1" noProof="0" dirty="0" smtClean="0"/>
              <a:t>Por isso, deixando os rudimentos da doutrina de Cristo, prossigamos até à perfeição, </a:t>
            </a:r>
            <a:r>
              <a:rPr lang="pt-BR" i="1" u="sng" noProof="0" dirty="0" smtClean="0"/>
              <a:t>não lançando de novo</a:t>
            </a:r>
            <a:r>
              <a:rPr lang="pt-BR" i="1" noProof="0" dirty="0" smtClean="0"/>
              <a:t> o fundamento do arrependimento de obras mortas e de fé em Deus, </a:t>
            </a:r>
            <a:r>
              <a:rPr lang="pt-BR" i="1" baseline="30000" noProof="0" dirty="0" smtClean="0"/>
              <a:t>2</a:t>
            </a:r>
            <a:r>
              <a:rPr lang="pt-BR" i="1" noProof="0" dirty="0" smtClean="0"/>
              <a:t>E da doutrina dos batismos, e da imposição das mãos, e da ressurreição dos mortos, e do juízo eterno. </a:t>
            </a:r>
            <a:r>
              <a:rPr lang="pt-BR" i="1" baseline="30000" noProof="0" dirty="0" smtClean="0"/>
              <a:t>3</a:t>
            </a:r>
            <a:r>
              <a:rPr lang="pt-BR" i="1" noProof="0" dirty="0" smtClean="0"/>
              <a:t>E isto faremos, se Deus o permitir. </a:t>
            </a:r>
            <a:r>
              <a:rPr lang="pt-BR" i="1" baseline="30000" noProof="0" dirty="0" smtClean="0"/>
              <a:t>4</a:t>
            </a:r>
            <a:r>
              <a:rPr lang="pt-BR" i="1" noProof="0" dirty="0" smtClean="0"/>
              <a:t>Porque é impossível que os que já uma vez foram iluminados, e </a:t>
            </a:r>
            <a:r>
              <a:rPr lang="pt-BR" i="1" u="sng" noProof="0" dirty="0" smtClean="0"/>
              <a:t>provaram o dom celestial</a:t>
            </a:r>
            <a:r>
              <a:rPr lang="pt-BR" i="1" noProof="0" dirty="0" smtClean="0"/>
              <a:t>, e se tornaram participantes do Espírito Santo, </a:t>
            </a:r>
            <a:r>
              <a:rPr lang="pt-BR" i="1" baseline="30000" noProof="0" dirty="0" smtClean="0"/>
              <a:t>5</a:t>
            </a:r>
            <a:r>
              <a:rPr lang="pt-BR" i="1" noProof="0" dirty="0" smtClean="0"/>
              <a:t>E provaram a boa palavra de Deus, e as virtudes do século futuro,...”  </a:t>
            </a:r>
            <a:endParaRPr lang="pt-BR" noProof="0" dirty="0" smtClean="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17.   Hebreus 6:1-12</a:t>
            </a:r>
          </a:p>
          <a:p>
            <a:pPr marL="0" lvl="0" indent="0" algn="ctr">
              <a:buNone/>
            </a:pPr>
            <a:r>
              <a:rPr lang="pt-BR" noProof="0" dirty="0" smtClean="0"/>
              <a:t> “</a:t>
            </a:r>
            <a:r>
              <a:rPr lang="pt-BR" i="1" noProof="0" dirty="0" smtClean="0"/>
              <a:t>... </a:t>
            </a:r>
            <a:r>
              <a:rPr lang="pt-BR" i="1" baseline="30000" noProof="0" dirty="0" smtClean="0"/>
              <a:t>6</a:t>
            </a:r>
            <a:r>
              <a:rPr lang="pt-BR" i="1" u="sng" noProof="0" dirty="0" smtClean="0"/>
              <a:t>E recaíram</a:t>
            </a:r>
            <a:r>
              <a:rPr lang="pt-BR" i="1" noProof="0" dirty="0" smtClean="0"/>
              <a:t>, sejam outra vez </a:t>
            </a:r>
            <a:r>
              <a:rPr lang="pt-BR" i="1" u="sng" noProof="0" dirty="0" smtClean="0"/>
              <a:t>renovados para arrependimento</a:t>
            </a:r>
            <a:r>
              <a:rPr lang="pt-BR" i="1" noProof="0" dirty="0" smtClean="0"/>
              <a:t>; pois assim, quanto a eles, </a:t>
            </a:r>
            <a:r>
              <a:rPr lang="pt-BR" i="1" u="sng" noProof="0" dirty="0" smtClean="0"/>
              <a:t>de novo crucificam o Filho</a:t>
            </a:r>
            <a:r>
              <a:rPr lang="pt-BR" i="1" noProof="0" dirty="0" smtClean="0"/>
              <a:t> de Deus, e o expõem ao vitupério. </a:t>
            </a:r>
            <a:r>
              <a:rPr lang="pt-BR" i="1" baseline="30000" noProof="0" dirty="0" smtClean="0"/>
              <a:t>7</a:t>
            </a:r>
            <a:r>
              <a:rPr lang="pt-BR" i="1" noProof="0" dirty="0" smtClean="0"/>
              <a:t>Porque a terra que embebe a chuva, que muitas vezes cai sobre ela, e produz erva proveitosa para aqueles por quem é lavrada, recebe a bênção de Deus; </a:t>
            </a:r>
            <a:r>
              <a:rPr lang="pt-BR" i="1" baseline="30000" noProof="0" dirty="0" smtClean="0"/>
              <a:t>8</a:t>
            </a:r>
            <a:r>
              <a:rPr lang="pt-BR" i="1" noProof="0" dirty="0" smtClean="0"/>
              <a:t>Mas a que produz espinhos e abrolhos, </a:t>
            </a:r>
            <a:r>
              <a:rPr lang="pt-BR" i="1" u="sng" noProof="0" dirty="0" smtClean="0"/>
              <a:t>é reprovada, e perto está da maldição</a:t>
            </a:r>
            <a:r>
              <a:rPr lang="pt-BR" i="1" noProof="0" dirty="0" smtClean="0"/>
              <a:t>; o seu fim é ser </a:t>
            </a:r>
            <a:r>
              <a:rPr lang="pt-BR" i="1" u="sng" noProof="0" dirty="0" smtClean="0"/>
              <a:t>queimada</a:t>
            </a:r>
            <a:r>
              <a:rPr lang="pt-BR" i="1" noProof="0" dirty="0" smtClean="0"/>
              <a:t>. </a:t>
            </a:r>
            <a:r>
              <a:rPr lang="pt-BR" i="1" baseline="30000" noProof="0" dirty="0" smtClean="0"/>
              <a:t>9</a:t>
            </a:r>
            <a:r>
              <a:rPr lang="pt-BR" i="1" noProof="0" dirty="0" smtClean="0"/>
              <a:t>Mas de vós, ó amados, esperamos coisas melhores, e </a:t>
            </a:r>
            <a:r>
              <a:rPr lang="pt-BR" i="1" u="sng" noProof="0" dirty="0" smtClean="0"/>
              <a:t>coisas que acompanham a salvação</a:t>
            </a:r>
            <a:r>
              <a:rPr lang="pt-BR" i="1" noProof="0" dirty="0" smtClean="0"/>
              <a:t>, ainda que assim falamos...”    </a:t>
            </a:r>
            <a:endParaRPr lang="pt-BR" noProof="0" dirty="0" smtClean="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17.   Hebreus 6:1-12</a:t>
            </a:r>
          </a:p>
          <a:p>
            <a:pPr marL="0" lvl="0" indent="0" algn="ctr">
              <a:buNone/>
            </a:pPr>
            <a:r>
              <a:rPr lang="pt-BR" noProof="0" dirty="0" smtClean="0"/>
              <a:t> “</a:t>
            </a:r>
            <a:r>
              <a:rPr lang="pt-BR" i="1" noProof="0" dirty="0" smtClean="0"/>
              <a:t>... </a:t>
            </a:r>
            <a:r>
              <a:rPr lang="pt-BR" i="1" baseline="30000" noProof="0" dirty="0" smtClean="0"/>
              <a:t>10</a:t>
            </a:r>
            <a:r>
              <a:rPr lang="pt-BR" i="1" noProof="0" dirty="0" smtClean="0"/>
              <a:t>Porque Deus não é injusto para se esquecer da vossa obra, e do trabalho do amor que para com o seu nome mostrastes, enquanto servistes aos santos; e ainda servis. </a:t>
            </a:r>
            <a:r>
              <a:rPr lang="pt-BR" i="1" baseline="30000" noProof="0" dirty="0" smtClean="0"/>
              <a:t>11</a:t>
            </a:r>
            <a:r>
              <a:rPr lang="pt-BR" i="1" noProof="0" dirty="0" smtClean="0"/>
              <a:t>Mas desejamos que cada um de vós mostre o mesmo cuidado até ao fim, </a:t>
            </a:r>
            <a:r>
              <a:rPr lang="pt-BR" i="1" u="sng" noProof="0" dirty="0" smtClean="0"/>
              <a:t>para completa certeza da esperança</a:t>
            </a:r>
            <a:r>
              <a:rPr lang="pt-BR" i="1" noProof="0" dirty="0" smtClean="0"/>
              <a:t>; </a:t>
            </a:r>
            <a:r>
              <a:rPr lang="pt-BR" i="1" baseline="30000" noProof="0" dirty="0" smtClean="0"/>
              <a:t>12</a:t>
            </a:r>
            <a:r>
              <a:rPr lang="pt-BR" i="1" noProof="0" dirty="0" smtClean="0"/>
              <a:t>Para que vos não façais negligentes, mas sejais imitadores dos que pela fé e paciência herdam as promessas</a:t>
            </a:r>
            <a:r>
              <a:rPr lang="pt-BR" noProof="0" dirty="0" smtClean="0"/>
              <a:t>.”</a:t>
            </a:r>
          </a:p>
          <a:p>
            <a:pPr marL="0" indent="0">
              <a:buNone/>
            </a:pPr>
            <a:r>
              <a:rPr lang="pt-BR" noProof="0" dirty="0" smtClean="0"/>
              <a:t> </a:t>
            </a:r>
          </a:p>
          <a:p>
            <a:pPr marL="0" indent="0">
              <a:buNone/>
            </a:pPr>
            <a:r>
              <a:rPr lang="pt-BR" noProof="0" dirty="0" smtClean="0"/>
              <a:t> </a:t>
            </a:r>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Font typeface="+mj-lt"/>
              <a:buAutoNum type="arabicPeriod"/>
            </a:pPr>
            <a:r>
              <a:rPr lang="pt-BR" noProof="0" dirty="0" smtClean="0"/>
              <a:t>A salvação é pela graça e não pelas obras.</a:t>
            </a:r>
          </a:p>
          <a:p>
            <a:pPr marL="0" indent="0" algn="ctr">
              <a:buNone/>
            </a:pPr>
            <a:endParaRPr lang="pt-BR" noProof="0" dirty="0" smtClean="0"/>
          </a:p>
          <a:p>
            <a:pPr marL="0" indent="0" algn="ctr">
              <a:buNone/>
            </a:pPr>
            <a:r>
              <a:rPr lang="pt-BR" dirty="0" smtClean="0"/>
              <a:t>Romanos 4:1-7</a:t>
            </a:r>
          </a:p>
          <a:p>
            <a:pPr marL="0" indent="0" algn="ctr">
              <a:buNone/>
            </a:pPr>
            <a:r>
              <a:rPr lang="pt-BR" dirty="0" smtClean="0"/>
              <a:t>“...</a:t>
            </a:r>
            <a:r>
              <a:rPr lang="pt-BR" i="1" baseline="30000" dirty="0" smtClean="0"/>
              <a:t>5</a:t>
            </a:r>
            <a:r>
              <a:rPr lang="pt-BR" i="1" dirty="0" smtClean="0"/>
              <a:t>Mas, àquele que não pratica, mas crê naquele que justifica o ímpio, a sua fé lhe é imputada como justiça.</a:t>
            </a:r>
            <a:r>
              <a:rPr lang="pt-BR" i="1" baseline="30000" dirty="0" smtClean="0"/>
              <a:t> 6</a:t>
            </a:r>
            <a:r>
              <a:rPr lang="pt-BR" i="1" dirty="0" smtClean="0"/>
              <a:t>Assim também Davi declara bem-aventurado o homem a quem Deus imputa a justiça sem as obras, dizendo: </a:t>
            </a:r>
            <a:r>
              <a:rPr lang="pt-BR" i="1" baseline="30000" dirty="0" smtClean="0"/>
              <a:t>7</a:t>
            </a:r>
            <a:r>
              <a:rPr lang="pt-BR" i="1" dirty="0" smtClean="0"/>
              <a:t>Bem-aventurados aqueles cujas maldades são perdoadas, E cujos pecados são cobertos</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17.   Hebreus 6:1-12</a:t>
            </a:r>
          </a:p>
          <a:p>
            <a:pPr marL="0" lvl="0" indent="0" algn="ctr">
              <a:buNone/>
            </a:pPr>
            <a:r>
              <a:rPr lang="pt-BR" noProof="0" dirty="0" smtClean="0"/>
              <a:t>  </a:t>
            </a:r>
          </a:p>
          <a:p>
            <a:pPr marL="0" indent="0">
              <a:buNone/>
            </a:pPr>
            <a:r>
              <a:rPr lang="pt-BR" noProof="0" dirty="0" smtClean="0"/>
              <a:t>Este é um dos mais difíceis trechos para mim na Bíblia. Tem muitas palavras e frases que podem ser interpretadas de maneiras diferentes. Eu acho a maioria das pessoas reconhecerem que Hebreus foi escrito para os judeus. Parece que eles estavam contemplando voltar para o judaísmo. Este é a razão que Cristo e sua obra estão exaltados tantas vezes. O próprio trecho mostra a preocupação do autor de Hebreus que os judeus estavam em perigo de não crescer, ou pior, voltar atrás. </a:t>
            </a:r>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17.   Hebreus 6:1-12</a:t>
            </a:r>
          </a:p>
          <a:p>
            <a:pPr marL="0" lvl="0" indent="0" algn="ctr">
              <a:buNone/>
            </a:pPr>
            <a:r>
              <a:rPr lang="pt-BR" noProof="0" dirty="0" smtClean="0"/>
              <a:t>  </a:t>
            </a:r>
          </a:p>
          <a:p>
            <a:pPr marL="0" indent="0">
              <a:buNone/>
            </a:pPr>
            <a:r>
              <a:rPr lang="pt-BR" noProof="0" dirty="0" smtClean="0"/>
              <a:t>Pessoas são divididas sobre se estes judeus eram salvos ou não. Eu creio que os dois estão </a:t>
            </a:r>
            <a:r>
              <a:rPr lang="pt-BR" noProof="0" dirty="0" smtClean="0"/>
              <a:t>certos. </a:t>
            </a:r>
            <a:r>
              <a:rPr lang="pt-BR" noProof="0" dirty="0" smtClean="0"/>
              <a:t>Eu creio que o autor está preocupado com as pessoas salvas pensando em voltar, e as pessoas </a:t>
            </a:r>
            <a:r>
              <a:rPr lang="pt-BR" noProof="0" dirty="0" smtClean="0"/>
              <a:t>que apenas professavam </a:t>
            </a:r>
            <a:r>
              <a:rPr lang="pt-BR" noProof="0" dirty="0" smtClean="0"/>
              <a:t>ser </a:t>
            </a:r>
            <a:r>
              <a:rPr lang="pt-BR" noProof="0" dirty="0" smtClean="0"/>
              <a:t>salvas</a:t>
            </a:r>
            <a:r>
              <a:rPr lang="pt-BR" noProof="0" dirty="0" smtClean="0"/>
              <a:t>. Ele queria mostrar o perigo de recair para o judaísmo. </a:t>
            </a:r>
          </a:p>
          <a:p>
            <a:pPr marL="0" indent="0">
              <a:buNone/>
            </a:pPr>
            <a:r>
              <a:rPr lang="pt-BR" noProof="0" dirty="0" smtClean="0"/>
              <a:t> </a:t>
            </a:r>
          </a:p>
          <a:p>
            <a:pPr marL="0" indent="0">
              <a:buNone/>
            </a:pPr>
            <a:r>
              <a:rPr lang="pt-BR" noProof="0" dirty="0" smtClean="0"/>
              <a:t> </a:t>
            </a:r>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17.   Hebreus 6:1-12</a:t>
            </a:r>
          </a:p>
          <a:p>
            <a:pPr marL="0" lvl="0" indent="0" algn="ctr">
              <a:buNone/>
            </a:pPr>
            <a:r>
              <a:rPr lang="pt-BR" noProof="0" dirty="0" smtClean="0"/>
              <a:t>  </a:t>
            </a:r>
          </a:p>
          <a:p>
            <a:pPr marL="0" indent="0">
              <a:buNone/>
            </a:pPr>
            <a:r>
              <a:rPr lang="pt-BR" noProof="0" dirty="0" smtClean="0"/>
              <a:t>A ideia de arrependimento muitas vezes é ligada com a salvação, mas nem sempre. Se este arrependimento está ligado com a salvação, então seria impossível ser salvo de novo. Ainda está aberta a questão do pecado que pode causar </a:t>
            </a:r>
            <a:r>
              <a:rPr lang="pt-BR" noProof="0" dirty="0" smtClean="0"/>
              <a:t>a perda da </a:t>
            </a:r>
            <a:r>
              <a:rPr lang="pt-BR" noProof="0" dirty="0" smtClean="0"/>
              <a:t>salvação. No contexto está falando sobre judeus voltando para judaísmo. Este é o pecado, ou qualquer pecado? Pode ser um pecado similar onde a pessoa salva nega a fé e volta atrás? </a:t>
            </a:r>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17.   Hebreus 6:1-12</a:t>
            </a:r>
          </a:p>
          <a:p>
            <a:pPr marL="0" lvl="0" indent="0" algn="ctr">
              <a:buNone/>
            </a:pPr>
            <a:r>
              <a:rPr lang="pt-BR" noProof="0" dirty="0" smtClean="0"/>
              <a:t>  </a:t>
            </a:r>
          </a:p>
          <a:p>
            <a:pPr marL="0" indent="0">
              <a:buNone/>
            </a:pPr>
            <a:r>
              <a:rPr lang="pt-BR" noProof="0" dirty="0" smtClean="0"/>
              <a:t>Se não está falando sobre a salvação, então tomado no contexto, deve estar falando sobre voltar atrás para judaísmo. Assim o texto está falando sobre quando uma pessoa salva volta atrás para abraçar sua religião falsa, </a:t>
            </a:r>
            <a:r>
              <a:rPr lang="pt-BR" noProof="0" dirty="0" smtClean="0"/>
              <a:t>ela </a:t>
            </a:r>
            <a:r>
              <a:rPr lang="pt-BR" noProof="0" dirty="0" smtClean="0"/>
              <a:t>nunca mais vai se arrepender e voltar para Cristo.</a:t>
            </a:r>
          </a:p>
          <a:p>
            <a:pPr marL="0" indent="0">
              <a:buNone/>
            </a:pPr>
            <a:endParaRPr lang="pt-BR" noProof="0" dirty="0" smtClean="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18.   Hebreus 10:26-31</a:t>
            </a:r>
          </a:p>
          <a:p>
            <a:pPr marL="0" lvl="0" indent="0" algn="ctr">
              <a:buNone/>
            </a:pPr>
            <a:r>
              <a:rPr lang="pt-BR" noProof="0" dirty="0" smtClean="0"/>
              <a:t>“</a:t>
            </a:r>
            <a:r>
              <a:rPr lang="pt-BR" i="1" baseline="30000" noProof="0" dirty="0" smtClean="0"/>
              <a:t>26</a:t>
            </a:r>
            <a:r>
              <a:rPr lang="pt-BR" i="1" noProof="0" dirty="0" smtClean="0"/>
              <a:t>Porque, se pecarmos voluntariamente, depois de termos recebido o conhecimento da verdade, já não resta mais sacrifício pelos pecados, </a:t>
            </a:r>
            <a:r>
              <a:rPr lang="pt-BR" i="1" baseline="30000" noProof="0" dirty="0" smtClean="0"/>
              <a:t>27</a:t>
            </a:r>
            <a:r>
              <a:rPr lang="pt-BR" i="1" noProof="0" dirty="0" smtClean="0"/>
              <a:t>Mas uma certa expectação horrível de juízo, e ardor de fogo, que há de devorar os adversários. </a:t>
            </a:r>
            <a:r>
              <a:rPr lang="pt-BR" i="1" baseline="30000" noProof="0" dirty="0" smtClean="0"/>
              <a:t>28</a:t>
            </a:r>
            <a:r>
              <a:rPr lang="pt-BR" i="1" noProof="0" dirty="0" smtClean="0"/>
              <a:t>Quebrantando alguém a lei de Moisés, morre sem misericórdia, só pela palavra de duas ou três testemunhas. </a:t>
            </a:r>
            <a:r>
              <a:rPr lang="pt-BR" i="1" baseline="30000" noProof="0" dirty="0" smtClean="0"/>
              <a:t>29</a:t>
            </a:r>
            <a:r>
              <a:rPr lang="pt-BR" i="1" noProof="0" dirty="0" smtClean="0"/>
              <a:t>De quanto maior castigo cuidais vós será julgado merecedor aquele que pisar o Filho de Deus, e tiver por profano o sangue da aliança com que foi santificado, e fizer agravo ao Espírito da graça?...”     </a:t>
            </a:r>
            <a:endParaRPr lang="pt-BR" noProof="0" dirty="0" smtClean="0"/>
          </a:p>
          <a:p>
            <a:pPr marL="0" indent="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18.   Hebreus 10:26-31</a:t>
            </a:r>
          </a:p>
          <a:p>
            <a:pPr marL="0" lvl="0" indent="0" algn="ctr">
              <a:buNone/>
            </a:pPr>
            <a:r>
              <a:rPr lang="pt-BR" noProof="0" dirty="0" smtClean="0"/>
              <a:t>“</a:t>
            </a:r>
            <a:r>
              <a:rPr lang="pt-BR" i="1" noProof="0" dirty="0" smtClean="0"/>
              <a:t>...</a:t>
            </a:r>
            <a:r>
              <a:rPr lang="pt-BR" i="1" baseline="30000" noProof="0" dirty="0" smtClean="0"/>
              <a:t>30</a:t>
            </a:r>
            <a:r>
              <a:rPr lang="pt-BR" i="1" noProof="0" dirty="0" smtClean="0"/>
              <a:t>Porque bem conhecemos aquele que disse: Minha é a vingança, eu darei a recompensa, diz o Senhor. E outra vez: O Senhor julgará o seu povo. </a:t>
            </a:r>
            <a:r>
              <a:rPr lang="pt-BR" i="1" baseline="30000" noProof="0" dirty="0" smtClean="0"/>
              <a:t>31</a:t>
            </a:r>
            <a:r>
              <a:rPr lang="pt-BR" i="1" noProof="0" dirty="0" smtClean="0"/>
              <a:t>Horrenda coisa é cair nas mãos do Deus vivo</a:t>
            </a:r>
            <a:r>
              <a:rPr lang="pt-BR" noProof="0" dirty="0" smtClean="0"/>
              <a:t>.”</a:t>
            </a:r>
          </a:p>
          <a:p>
            <a:pPr marL="0" indent="0">
              <a:buNone/>
            </a:pPr>
            <a:r>
              <a:rPr lang="pt-BR" noProof="0" dirty="0" smtClean="0"/>
              <a:t> </a:t>
            </a:r>
          </a:p>
          <a:p>
            <a:pPr marL="0" indent="0">
              <a:buNone/>
            </a:pPr>
            <a:r>
              <a:rPr lang="pt-BR" noProof="0" dirty="0" smtClean="0"/>
              <a:t>O problema com este trecho é saber o que quer dizer a frase “depois de termos recebido o conhecimento da verdade”. Pode estar falando sobre a pessoa salva que vira voluntariamente as suas costas para a verdade conhecida. Ela sabe o que está fazendo. Ela faz de propósito! Para esta pessoa não há retorno.  </a:t>
            </a:r>
          </a:p>
          <a:p>
            <a:pPr marL="0" indent="0">
              <a:buNone/>
            </a:pPr>
            <a:endParaRPr lang="pt-BR" noProof="0" dirty="0" smtClean="0"/>
          </a:p>
          <a:p>
            <a:pPr marL="0" indent="0" hangingPunct="0">
              <a:buNone/>
            </a:pPr>
            <a:endParaRPr lang="pt-BR" noProof="0"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OS VERSÍCULOS</a:t>
            </a:r>
            <a:br>
              <a:rPr lang="pt-BR" noProof="0" dirty="0" smtClean="0"/>
            </a:br>
            <a:r>
              <a:rPr lang="pt-BR" sz="4000" noProof="0" dirty="0" smtClean="0"/>
              <a:t>- Pode Perder A Salvação -</a:t>
            </a:r>
            <a:endParaRPr lang="pt-BR" sz="4000" noProof="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noProof="0" dirty="0" smtClean="0"/>
              <a:t>18.   Hebreus 10:26-31 </a:t>
            </a:r>
          </a:p>
          <a:p>
            <a:pPr marL="0" lvl="0" indent="0" algn="ctr">
              <a:buNone/>
            </a:pPr>
            <a:r>
              <a:rPr lang="pt-BR" noProof="0" dirty="0" smtClean="0"/>
              <a:t>“</a:t>
            </a:r>
            <a:r>
              <a:rPr lang="pt-BR" i="1" noProof="0" dirty="0" smtClean="0"/>
              <a:t>...</a:t>
            </a:r>
            <a:r>
              <a:rPr lang="pt-BR" i="1" baseline="30000" noProof="0" dirty="0" smtClean="0"/>
              <a:t>30</a:t>
            </a:r>
            <a:r>
              <a:rPr lang="pt-BR" i="1" noProof="0" dirty="0" smtClean="0"/>
              <a:t>Porque bem conhecemos aquele que disse: Minha é a vingança, eu darei a recompensa, diz o Senhor. E outra vez: O Senhor julgará o seu povo. </a:t>
            </a:r>
            <a:r>
              <a:rPr lang="pt-BR" i="1" baseline="30000" noProof="0" dirty="0" smtClean="0"/>
              <a:t>31</a:t>
            </a:r>
            <a:r>
              <a:rPr lang="pt-BR" i="1" noProof="0" dirty="0" smtClean="0"/>
              <a:t>Horrenda coisa é cair nas mãos do Deus vivo</a:t>
            </a:r>
            <a:r>
              <a:rPr lang="pt-BR" noProof="0" dirty="0" smtClean="0"/>
              <a:t>.”</a:t>
            </a:r>
          </a:p>
          <a:p>
            <a:pPr marL="0" indent="0">
              <a:buNone/>
            </a:pPr>
            <a:r>
              <a:rPr lang="pt-BR" noProof="0" dirty="0" smtClean="0"/>
              <a:t> </a:t>
            </a:r>
          </a:p>
          <a:p>
            <a:pPr marL="0" indent="0">
              <a:buNone/>
            </a:pPr>
            <a:r>
              <a:rPr lang="pt-BR" noProof="0" dirty="0" smtClean="0"/>
              <a:t>Não pode haver Cristo morrendo de novo para ele. Então seu castigo será pior do que a morte física. Se esta posição fosse a verdade, sim, iria perder a salvação</a:t>
            </a:r>
            <a:r>
              <a:rPr lang="pt-BR" dirty="0" smtClean="0"/>
              <a:t>.</a:t>
            </a:r>
            <a:r>
              <a:rPr lang="en-US" dirty="0" smtClean="0"/>
              <a:t> </a:t>
            </a: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dirty="0" smtClean="0"/>
              <a:t>18.   Hebreus 10:26-31 </a:t>
            </a:r>
          </a:p>
          <a:p>
            <a:pPr marL="0" lvl="0" indent="0" algn="ctr">
              <a:buNone/>
            </a:pPr>
            <a:r>
              <a:rPr lang="pt-BR" dirty="0" smtClean="0"/>
              <a:t>“</a:t>
            </a:r>
            <a:r>
              <a:rPr lang="pt-BR" i="1" dirty="0" smtClean="0"/>
              <a:t>...</a:t>
            </a:r>
            <a:r>
              <a:rPr lang="pt-BR" i="1" baseline="30000" dirty="0" smtClean="0"/>
              <a:t>30</a:t>
            </a:r>
            <a:r>
              <a:rPr lang="pt-BR" i="1" dirty="0" smtClean="0"/>
              <a:t>Porque bem conhecemos aquele que disse: Minha é a vingança, eu darei a recompensa, diz o Senhor. E outra vez: O Senhor julgará o seu povo. </a:t>
            </a:r>
            <a:r>
              <a:rPr lang="pt-BR" i="1" baseline="30000" dirty="0" smtClean="0"/>
              <a:t>31</a:t>
            </a:r>
            <a:r>
              <a:rPr lang="pt-BR" i="1" dirty="0" smtClean="0"/>
              <a:t>Horrenda coisa é cair nas mãos do Deus vivo</a:t>
            </a:r>
            <a:r>
              <a:rPr lang="pt-BR" dirty="0" smtClean="0"/>
              <a:t>.” </a:t>
            </a:r>
          </a:p>
          <a:p>
            <a:pPr marL="0" lvl="0" indent="0" algn="ctr">
              <a:buNone/>
            </a:pPr>
            <a:r>
              <a:rPr lang="pt-BR" dirty="0" smtClean="0"/>
              <a:t> </a:t>
            </a:r>
            <a:endParaRPr lang="en-US" dirty="0" smtClean="0"/>
          </a:p>
          <a:p>
            <a:pPr marL="0" indent="0">
              <a:buNone/>
            </a:pPr>
            <a:r>
              <a:rPr lang="pt-BR" dirty="0" smtClean="0"/>
              <a:t>Por outro lado, tomado no contexto do livro, está falando de uma pessoa não salva. Ela conheceu a verdade apenas. Mas ele voluntariamente, sabendo que está </a:t>
            </a:r>
            <a:r>
              <a:rPr lang="pt-BR" dirty="0" smtClean="0"/>
              <a:t>errado, </a:t>
            </a:r>
            <a:r>
              <a:rPr lang="pt-BR" dirty="0" smtClean="0"/>
              <a:t>nega a verdade. Fazendo isso sua condenação é certa, seu castigo será horrível.</a:t>
            </a:r>
            <a:endParaRPr lang="en-US" dirty="0" smtClean="0"/>
          </a:p>
          <a:p>
            <a:pPr marL="0" indent="0">
              <a:buNone/>
            </a:pPr>
            <a:r>
              <a:rPr lang="pt-BR" dirty="0" smtClean="0"/>
              <a:t> </a:t>
            </a:r>
            <a:endParaRPr lang="en-US" dirty="0" smtClean="0"/>
          </a:p>
          <a:p>
            <a:pPr marL="0" indent="0">
              <a:buNone/>
            </a:pPr>
            <a:r>
              <a:rPr lang="en-US" dirty="0" smtClean="0"/>
              <a:t> </a:t>
            </a: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dirty="0" smtClean="0"/>
              <a:t>18.   Hebreus 10:26-31</a:t>
            </a:r>
          </a:p>
          <a:p>
            <a:pPr marL="0" lvl="0" indent="0" algn="ctr">
              <a:buNone/>
            </a:pPr>
            <a:r>
              <a:rPr lang="pt-BR" dirty="0" smtClean="0"/>
              <a:t>“</a:t>
            </a:r>
            <a:r>
              <a:rPr lang="pt-BR" i="1" dirty="0" smtClean="0"/>
              <a:t>...</a:t>
            </a:r>
            <a:r>
              <a:rPr lang="pt-BR" i="1" baseline="30000" dirty="0" smtClean="0"/>
              <a:t>30</a:t>
            </a:r>
            <a:r>
              <a:rPr lang="pt-BR" i="1" dirty="0" smtClean="0"/>
              <a:t>Porque bem conhecemos aquele que disse: Minha é a vingança, eu darei a recompensa, diz o Senhor. E outra vez: O Senhor julgará o seu povo. </a:t>
            </a:r>
            <a:r>
              <a:rPr lang="pt-BR" i="1" baseline="30000" dirty="0" smtClean="0"/>
              <a:t>31</a:t>
            </a:r>
            <a:r>
              <a:rPr lang="pt-BR" i="1" dirty="0" smtClean="0"/>
              <a:t>Horrenda coisa é cair nas mãos do Deus vivo</a:t>
            </a:r>
            <a:r>
              <a:rPr lang="pt-BR" dirty="0" smtClean="0"/>
              <a:t>.” </a:t>
            </a:r>
          </a:p>
          <a:p>
            <a:pPr marL="0" lvl="0" indent="0" algn="ctr">
              <a:buNone/>
            </a:pPr>
            <a:r>
              <a:rPr lang="pt-BR" dirty="0" smtClean="0"/>
              <a:t> </a:t>
            </a:r>
            <a:endParaRPr lang="en-US" dirty="0" smtClean="0"/>
          </a:p>
          <a:p>
            <a:pPr marL="0" indent="0">
              <a:buNone/>
            </a:pPr>
            <a:r>
              <a:rPr lang="pt-BR" dirty="0" smtClean="0"/>
              <a:t>Não podemos usar este texto para PROVAR que pode perder a salvação, tem duas explicações diferentes completamente racionais com este trecho. Mas tomado no contexto da Bíblia onde tem claras declarações como “nunca hão de perecer”, eu prefiro aceitar a segundo interpretação.</a:t>
            </a:r>
            <a:endParaRPr lang="en-US" dirty="0" smtClean="0"/>
          </a:p>
          <a:p>
            <a:pPr marL="0" indent="0">
              <a:buNone/>
            </a:pPr>
            <a:endParaRPr lang="pt-BR" dirty="0" smtClean="0"/>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dirty="0" smtClean="0"/>
              <a:t>19.   Tiago 5:19-20</a:t>
            </a:r>
          </a:p>
          <a:p>
            <a:pPr marL="0" lvl="0" indent="0" algn="ctr">
              <a:buNone/>
            </a:pPr>
            <a:r>
              <a:rPr lang="pt-BR" dirty="0" smtClean="0"/>
              <a:t>“</a:t>
            </a:r>
            <a:r>
              <a:rPr lang="pt-BR" i="1" baseline="30000" dirty="0" smtClean="0"/>
              <a:t>19</a:t>
            </a:r>
            <a:r>
              <a:rPr lang="pt-BR" i="1" dirty="0" smtClean="0"/>
              <a:t>Irmãos, se algum dentre vós se tem desviado da verdade, e alguém o converter, </a:t>
            </a:r>
            <a:r>
              <a:rPr lang="pt-BR" i="1" baseline="30000" dirty="0" smtClean="0"/>
              <a:t>20</a:t>
            </a:r>
            <a:r>
              <a:rPr lang="pt-BR" i="1" dirty="0" smtClean="0"/>
              <a:t>Saiba que aquele que fizer converter do erro do seu caminho um pecador, salvará da morte uma alma, e cobrirá uma multidão de pecados</a:t>
            </a:r>
            <a:r>
              <a:rPr lang="pt-BR" dirty="0" smtClean="0"/>
              <a:t>.”</a:t>
            </a:r>
          </a:p>
          <a:p>
            <a:pPr marL="0" lvl="0" indent="0" algn="ctr">
              <a:buNone/>
            </a:pPr>
            <a:endParaRPr lang="pt-BR" dirty="0" smtClean="0"/>
          </a:p>
          <a:p>
            <a:pPr marL="0" lvl="0" indent="0">
              <a:buNone/>
            </a:pPr>
            <a:r>
              <a:rPr lang="pt-BR" dirty="0" smtClean="0"/>
              <a:t>Temos que entender que a palavra “morte” significa separação. Quando Deus disse: “porque no dia em que dela comeres, certamente morrerás”, Ele não estava falando sobre a morte física, não indo para inferno. Estas coisas são o fruto do pecado. </a:t>
            </a:r>
            <a:endParaRPr lang="en-US" dirty="0" smtClean="0"/>
          </a:p>
          <a:p>
            <a:pPr marL="0" indent="0" algn="ctr">
              <a:buNone/>
            </a:pPr>
            <a:r>
              <a:rPr lang="pt-BR" dirty="0" smtClean="0"/>
              <a:t> </a:t>
            </a:r>
            <a:endParaRPr lang="en-US" dirty="0" smtClean="0"/>
          </a:p>
          <a:p>
            <a:pPr marL="457200" indent="-457200">
              <a:buNone/>
            </a:pPr>
            <a:endParaRPr lang="pt-BR" dirty="0" smtClean="0"/>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Font typeface="+mj-lt"/>
              <a:buAutoNum type="arabicPeriod"/>
            </a:pPr>
            <a:r>
              <a:rPr lang="pt-BR" noProof="0" dirty="0" smtClean="0"/>
              <a:t>A salvação é pela graça e não pelas obras.</a:t>
            </a:r>
          </a:p>
          <a:p>
            <a:pPr marL="0" indent="0" algn="ctr">
              <a:buNone/>
            </a:pPr>
            <a:endParaRPr lang="pt-BR" noProof="0" dirty="0" smtClean="0"/>
          </a:p>
          <a:p>
            <a:pPr marL="0" indent="0" algn="ctr">
              <a:buNone/>
            </a:pPr>
            <a:r>
              <a:rPr lang="pt-BR" dirty="0" smtClean="0"/>
              <a:t>Gálatas 2:16</a:t>
            </a:r>
          </a:p>
          <a:p>
            <a:pPr marL="0" indent="0" algn="ctr">
              <a:buNone/>
            </a:pPr>
            <a:r>
              <a:rPr lang="pt-BR" dirty="0" smtClean="0"/>
              <a:t>“</a:t>
            </a:r>
            <a:r>
              <a:rPr lang="pt-BR" i="1" dirty="0" smtClean="0"/>
              <a:t>Sabendo que o homem não é justificado pelas obras da lei, mas pela fé em Jesus Cristo, temos também crido em Jesus Cristo, para sermos justificados pela fé em Cristo, e não pelas obras da lei; porquanto pelas obras da lei nenhuma carne será justificada</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0" lvl="0" indent="0" algn="ctr">
              <a:buNone/>
            </a:pPr>
            <a:r>
              <a:rPr lang="pt-BR" dirty="0" smtClean="0"/>
              <a:t>19.   Tiago 5:19-20</a:t>
            </a:r>
          </a:p>
          <a:p>
            <a:pPr marL="0" lvl="0" indent="0" algn="ctr">
              <a:buNone/>
            </a:pPr>
            <a:r>
              <a:rPr lang="pt-BR" dirty="0" smtClean="0"/>
              <a:t>“</a:t>
            </a:r>
            <a:r>
              <a:rPr lang="pt-BR" i="1" baseline="30000" dirty="0" smtClean="0"/>
              <a:t>19</a:t>
            </a:r>
            <a:r>
              <a:rPr lang="pt-BR" i="1" dirty="0" smtClean="0"/>
              <a:t>Irmãos, se algum dentre vós se tem desviado da verdade, e alguém o converter, </a:t>
            </a:r>
            <a:r>
              <a:rPr lang="pt-BR" i="1" baseline="30000" dirty="0" smtClean="0"/>
              <a:t>20</a:t>
            </a:r>
            <a:r>
              <a:rPr lang="pt-BR" i="1" dirty="0" smtClean="0"/>
              <a:t>Saiba que aquele que fizer converter do erro do seu caminho um pecador, salvará da morte uma alma, e cobrirá uma multidão de pecados</a:t>
            </a:r>
            <a:r>
              <a:rPr lang="pt-BR" dirty="0" smtClean="0"/>
              <a:t>.”</a:t>
            </a:r>
          </a:p>
          <a:p>
            <a:pPr marL="0" lvl="0" indent="0" algn="ctr">
              <a:buNone/>
            </a:pPr>
            <a:endParaRPr lang="pt-BR" dirty="0" smtClean="0"/>
          </a:p>
          <a:p>
            <a:pPr marL="0" lvl="0" indent="0">
              <a:buNone/>
            </a:pPr>
            <a:r>
              <a:rPr lang="pt-BR" dirty="0" smtClean="0"/>
              <a:t>No dia que eles comeram foram expulsos do jardim de Éden e perderam sua comunhão intima com Deus. </a:t>
            </a:r>
          </a:p>
          <a:p>
            <a:pPr marL="0" lvl="0" indent="0">
              <a:buNone/>
            </a:pPr>
            <a:endParaRPr lang="pt-BR" dirty="0" smtClean="0"/>
          </a:p>
          <a:p>
            <a:pPr marL="0" lvl="0" indent="0">
              <a:buNone/>
            </a:pPr>
            <a:r>
              <a:rPr lang="pt-BR" dirty="0" smtClean="0"/>
              <a:t>Tiago está falando sobre a separação espiritual de Deus e a sua restauração, não a perda da salvação.</a:t>
            </a:r>
            <a:endParaRPr lang="en-US" dirty="0" smtClean="0"/>
          </a:p>
          <a:p>
            <a:pPr marL="0" indent="0" algn="ctr">
              <a:buNone/>
            </a:pPr>
            <a:r>
              <a:rPr lang="pt-BR" dirty="0" smtClean="0"/>
              <a:t> </a:t>
            </a:r>
            <a:endParaRPr lang="en-US" dirty="0" smtClean="0"/>
          </a:p>
          <a:p>
            <a:pPr marL="457200" indent="-457200">
              <a:buNone/>
            </a:pPr>
            <a:endParaRPr lang="pt-BR" dirty="0" smtClean="0"/>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dirty="0" smtClean="0"/>
              <a:t>20.   2 Pedro 2:20-21 </a:t>
            </a:r>
          </a:p>
          <a:p>
            <a:pPr marL="0" lvl="0" indent="0" algn="ctr">
              <a:buNone/>
            </a:pPr>
            <a:r>
              <a:rPr lang="pt-BR" dirty="0" smtClean="0"/>
              <a:t>“</a:t>
            </a:r>
            <a:r>
              <a:rPr lang="pt-BR" i="1" baseline="30000" dirty="0" smtClean="0"/>
              <a:t>20</a:t>
            </a:r>
            <a:r>
              <a:rPr lang="pt-BR" i="1" dirty="0" smtClean="0"/>
              <a:t>Porquanto se, depois de terem escapado das corrupções do mundo, pelo conhecimento do Senhor e Salvador Jesus Cristo, forem outra vez envolvidos nelas e vencidos, tornou-se-lhes o último estado pior do que o primeiro. </a:t>
            </a:r>
            <a:r>
              <a:rPr lang="pt-BR" i="1" baseline="30000" dirty="0" smtClean="0"/>
              <a:t>21</a:t>
            </a:r>
            <a:r>
              <a:rPr lang="pt-BR" i="1" dirty="0" smtClean="0"/>
              <a:t>Porque melhor lhes fora não conhecerem o caminho da justiça, do que, conhecendo-o, desviarem-se do santo mandamento que lhes fora dado</a:t>
            </a:r>
            <a:r>
              <a:rPr lang="pt-BR" dirty="0" smtClean="0"/>
              <a:t>;”</a:t>
            </a:r>
          </a:p>
          <a:p>
            <a:pPr marL="0" lvl="0" indent="0" algn="ctr">
              <a:buNone/>
            </a:pPr>
            <a:endParaRPr lang="pt-BR" dirty="0" smtClean="0"/>
          </a:p>
          <a:p>
            <a:pPr marL="0" lvl="0" indent="0">
              <a:buNone/>
            </a:pPr>
            <a:r>
              <a:rPr lang="pt-BR" dirty="0" smtClean="0"/>
              <a:t>Pedro não está falando sobre a perda da salvação, mas uma volta para uma vida pior do que tinha antes.</a:t>
            </a:r>
            <a:endParaRPr lang="en-US" dirty="0" smtClean="0"/>
          </a:p>
          <a:p>
            <a:pPr marL="457200" indent="-457200">
              <a:buNone/>
            </a:pPr>
            <a:endParaRPr lang="pt-BR" dirty="0" smtClean="0"/>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dirty="0" smtClean="0"/>
              <a:t>20.   2 Pedro 2:20-21 </a:t>
            </a:r>
          </a:p>
          <a:p>
            <a:pPr marL="457200" indent="-457200">
              <a:buNone/>
            </a:pPr>
            <a:endParaRPr lang="pt-BR" dirty="0" smtClean="0"/>
          </a:p>
          <a:p>
            <a:pPr marL="0" indent="0">
              <a:buNone/>
            </a:pPr>
            <a:r>
              <a:rPr lang="pt-BR" dirty="0" smtClean="0"/>
              <a:t>A Bíblia diz:</a:t>
            </a:r>
          </a:p>
          <a:p>
            <a:pPr marL="449263" indent="-449263">
              <a:buFont typeface="Wingdings" pitchFamily="2" charset="2"/>
              <a:buChar char="Ø"/>
            </a:pPr>
            <a:r>
              <a:rPr lang="pt-BR" dirty="0" smtClean="0"/>
              <a:t>Romanos 2:9, “</a:t>
            </a:r>
            <a:r>
              <a:rPr lang="pt-BR" i="1" dirty="0" smtClean="0"/>
              <a:t>Tribulação e angústia sobre toda a alma do homem que faz o mal</a:t>
            </a:r>
            <a:r>
              <a:rPr lang="pt-BR" dirty="0" smtClean="0"/>
              <a:t>...” </a:t>
            </a:r>
          </a:p>
          <a:p>
            <a:pPr marL="449263" indent="-449263">
              <a:buFont typeface="Wingdings" pitchFamily="2" charset="2"/>
              <a:buChar char="Ø"/>
            </a:pPr>
            <a:r>
              <a:rPr lang="pt-BR" dirty="0" smtClean="0"/>
              <a:t>Provérbios 13:15, “...</a:t>
            </a:r>
            <a:r>
              <a:rPr lang="pt-BR" i="1" dirty="0" smtClean="0"/>
              <a:t>o caminho dos prevaricadores é áspero</a:t>
            </a:r>
            <a:r>
              <a:rPr lang="pt-BR" dirty="0" smtClean="0"/>
              <a:t>.” </a:t>
            </a:r>
          </a:p>
          <a:p>
            <a:pPr marL="449263" indent="-449263">
              <a:buFont typeface="Wingdings" pitchFamily="2" charset="2"/>
              <a:buChar char="Ø"/>
            </a:pPr>
            <a:endParaRPr lang="pt-BR" dirty="0" smtClean="0"/>
          </a:p>
          <a:p>
            <a:pPr marL="0" indent="0">
              <a:buNone/>
            </a:pPr>
            <a:r>
              <a:rPr lang="pt-BR" dirty="0" smtClean="0"/>
              <a:t>Pedro está dizendo que quando uma pessoa chega a conhecer a verdade e volta atrás, sua vida seria mais tribulada, angustiada e áspera do que era antes. Ele torna-se mais responsável para seu pecado.</a:t>
            </a:r>
          </a:p>
          <a:p>
            <a:pPr marL="0" indent="0">
              <a:buNone/>
            </a:pPr>
            <a:endParaRPr lang="pt-BR" dirty="0" smtClean="0"/>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dirty="0" smtClean="0"/>
              <a:t>21.   Apocalipse 22:19</a:t>
            </a:r>
          </a:p>
          <a:p>
            <a:pPr marL="0" lvl="0" indent="0" algn="ctr">
              <a:buNone/>
            </a:pPr>
            <a:r>
              <a:rPr lang="pt-BR" dirty="0" smtClean="0"/>
              <a:t>“</a:t>
            </a:r>
            <a:r>
              <a:rPr lang="pt-BR" i="1" dirty="0" smtClean="0"/>
              <a:t>E, se alguém tirar quaisquer palavras do livro desta profecia, Deus tirará a sua parte do livro da vida, e da cidade santa, e das coisas que estão escritas neste livro</a:t>
            </a:r>
            <a:r>
              <a:rPr lang="pt-BR" dirty="0" smtClean="0"/>
              <a:t>.”</a:t>
            </a:r>
          </a:p>
          <a:p>
            <a:pPr marL="0" lvl="0" indent="0" algn="ctr">
              <a:buNone/>
            </a:pPr>
            <a:endParaRPr lang="pt-BR" dirty="0" smtClean="0"/>
          </a:p>
          <a:p>
            <a:pPr marL="0" indent="0">
              <a:buNone/>
            </a:pPr>
            <a:r>
              <a:rPr lang="pt-BR" dirty="0" smtClean="0"/>
              <a:t>Este versículo é uma descrição duma pessoa descrente. Somente ela faria conscientemente este tipo de coisa. Parece que o livro da vida começou com os nomes de todas as pessoas, isso também fala de todas as pessoas para quem Cristo morreu. No evento que a pessoa morre sem crer em Cristo, seu nome está riscado do Livro da Vida. </a:t>
            </a:r>
            <a:r>
              <a:rPr lang="en-US" dirty="0" smtClean="0"/>
              <a:t> </a:t>
            </a:r>
          </a:p>
          <a:p>
            <a:pPr marL="0" lvl="0" indent="0">
              <a:buNone/>
            </a:pPr>
            <a:endParaRPr lang="pt-BR" dirty="0" smtClean="0"/>
          </a:p>
          <a:p>
            <a:pPr marL="0" lvl="0" indent="0" algn="ctr">
              <a:buNone/>
            </a:pPr>
            <a:endParaRPr lang="pt-BR" dirty="0" smtClean="0"/>
          </a:p>
          <a:p>
            <a:pPr marL="0" lvl="0" indent="0">
              <a:buNone/>
            </a:pPr>
            <a:endParaRPr lang="en-US" dirty="0" smtClean="0"/>
          </a:p>
          <a:p>
            <a:pPr marL="457200" indent="-457200">
              <a:buNone/>
            </a:pPr>
            <a:endParaRPr lang="pt-BR" dirty="0" smtClean="0"/>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dirty="0" smtClean="0"/>
              <a:t>21.   Apocalipse 22:19</a:t>
            </a:r>
          </a:p>
          <a:p>
            <a:pPr marL="0" lvl="0" indent="0" algn="ctr">
              <a:buNone/>
            </a:pPr>
            <a:r>
              <a:rPr lang="pt-BR" dirty="0" smtClean="0"/>
              <a:t>“</a:t>
            </a:r>
            <a:r>
              <a:rPr lang="pt-BR" i="1" dirty="0" smtClean="0"/>
              <a:t>E, se alguém tirar quaisquer palavras do livro desta profecia, Deus tirará a sua parte do livro da vida, e da cidade santa, e das coisas que estão escritas neste livro</a:t>
            </a:r>
            <a:r>
              <a:rPr lang="pt-BR" dirty="0" smtClean="0"/>
              <a:t>.”</a:t>
            </a:r>
          </a:p>
          <a:p>
            <a:pPr marL="0" lvl="0" indent="0" algn="ctr">
              <a:buNone/>
            </a:pPr>
            <a:endParaRPr lang="pt-BR" dirty="0" smtClean="0"/>
          </a:p>
          <a:p>
            <a:pPr marL="0" indent="0">
              <a:buNone/>
            </a:pPr>
            <a:r>
              <a:rPr lang="pt-BR" dirty="0" smtClean="0"/>
              <a:t>Desde que a salvação leva a pessoa desfrutar das coisas escritas neste livro de Apocalipse, ao descrente será negado qualquer parte destas coisas.</a:t>
            </a:r>
            <a:endParaRPr lang="en-US" dirty="0" smtClean="0"/>
          </a:p>
          <a:p>
            <a:pPr marL="0" lvl="0" indent="0">
              <a:buNone/>
            </a:pPr>
            <a:endParaRPr lang="pt-BR" dirty="0" smtClean="0"/>
          </a:p>
          <a:p>
            <a:pPr marL="0" lvl="0" indent="0" algn="ctr">
              <a:buNone/>
            </a:pPr>
            <a:endParaRPr lang="pt-BR" dirty="0" smtClean="0"/>
          </a:p>
          <a:p>
            <a:pPr marL="0" lvl="0" indent="0">
              <a:buNone/>
            </a:pPr>
            <a:endParaRPr lang="en-US" dirty="0" smtClean="0"/>
          </a:p>
          <a:p>
            <a:pPr marL="457200" indent="-457200">
              <a:buNone/>
            </a:pPr>
            <a:endParaRPr lang="pt-BR" dirty="0" smtClean="0"/>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VERSÍCULOS</a:t>
            </a:r>
            <a:br>
              <a:rPr lang="pt-BR" dirty="0" smtClean="0"/>
            </a:br>
            <a:r>
              <a:rPr lang="pt-BR" sz="4000" dirty="0" smtClean="0"/>
              <a:t>- Pode Perder A Salvação -</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457200" lvl="0" indent="-457200" algn="ctr">
              <a:buNone/>
            </a:pPr>
            <a:r>
              <a:rPr lang="pt-BR" dirty="0" smtClean="0"/>
              <a:t>21.   Apocalipse 22:19 </a:t>
            </a:r>
          </a:p>
          <a:p>
            <a:pPr marL="0" lvl="0" indent="0" algn="ctr">
              <a:buNone/>
            </a:pPr>
            <a:r>
              <a:rPr lang="pt-BR" dirty="0" smtClean="0"/>
              <a:t>“</a:t>
            </a:r>
            <a:r>
              <a:rPr lang="pt-BR" i="1" dirty="0" smtClean="0"/>
              <a:t>E, se alguém tirar quaisquer palavras do livro desta profecia, Deus tirará a sua parte do livro da vida, e da cidade santa, e das coisas que estão escritas neste livro</a:t>
            </a:r>
            <a:r>
              <a:rPr lang="pt-BR" dirty="0" smtClean="0"/>
              <a:t>.”</a:t>
            </a:r>
          </a:p>
          <a:p>
            <a:pPr marL="0" lvl="0" indent="0" algn="ctr">
              <a:buNone/>
            </a:pPr>
            <a:endParaRPr lang="pt-BR" dirty="0" smtClean="0"/>
          </a:p>
          <a:p>
            <a:pPr marL="0" indent="0">
              <a:buNone/>
            </a:pPr>
            <a:r>
              <a:rPr lang="pt-BR" dirty="0" smtClean="0"/>
              <a:t>Talvez este pecado seja somente algo que um apostata poderia fazer. Ele não perde a salvação, pois nunca tinha. Se ele já conheceu a verdade e a rejeita, talvez o destino dele já seja determinado.</a:t>
            </a:r>
          </a:p>
          <a:p>
            <a:pPr marL="0" indent="0">
              <a:buNone/>
            </a:pPr>
            <a:endParaRPr lang="pt-BR" dirty="0" smtClean="0"/>
          </a:p>
          <a:p>
            <a:pPr marL="0" indent="0" algn="ctr">
              <a:buNone/>
            </a:pPr>
            <a:endParaRPr lang="pt-BR" sz="1600" dirty="0" smtClean="0"/>
          </a:p>
          <a:p>
            <a:pPr marL="0" indent="0" algn="ctr">
              <a:buNone/>
            </a:pPr>
            <a:r>
              <a:rPr lang="pt-BR" sz="1600" dirty="0" smtClean="0"/>
              <a:t>[Veja o estudo “Os Livros Celestiais” para mais informação sobre o livro da vida.]</a:t>
            </a:r>
            <a:endParaRPr lang="en-US" sz="1600" dirty="0" smtClean="0"/>
          </a:p>
          <a:p>
            <a:pPr marL="0" lvl="0" indent="0">
              <a:buNone/>
            </a:pPr>
            <a:endParaRPr lang="pt-BR" dirty="0" smtClean="0"/>
          </a:p>
          <a:p>
            <a:pPr marL="0" lvl="0" indent="0" algn="ctr">
              <a:buNone/>
            </a:pPr>
            <a:endParaRPr lang="pt-BR" dirty="0" smtClean="0"/>
          </a:p>
          <a:p>
            <a:pPr marL="0" lvl="0" indent="0">
              <a:buNone/>
            </a:pPr>
            <a:endParaRPr lang="en-US" dirty="0" smtClean="0"/>
          </a:p>
          <a:p>
            <a:pPr marL="457200" indent="-457200">
              <a:buNone/>
            </a:pPr>
            <a:endParaRPr lang="pt-BR" dirty="0" smtClean="0"/>
          </a:p>
          <a:p>
            <a:pPr marL="0" indent="0" hangingPunct="0">
              <a:buNone/>
            </a:pP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CONCLUSÃO</a:t>
            </a:r>
            <a:endParaRPr lang="pt-BR" sz="4000" dirty="0"/>
          </a:p>
        </p:txBody>
      </p:sp>
      <p:sp>
        <p:nvSpPr>
          <p:cNvPr id="3" name="Content Placeholder 2"/>
          <p:cNvSpPr>
            <a:spLocks noGrp="1"/>
          </p:cNvSpPr>
          <p:nvPr>
            <p:ph idx="1"/>
          </p:nvPr>
        </p:nvSpPr>
        <p:spPr>
          <a:xfrm>
            <a:off x="457200" y="1556792"/>
            <a:ext cx="8229600" cy="864096"/>
          </a:xfrm>
        </p:spPr>
        <p:txBody>
          <a:bodyPr>
            <a:noAutofit/>
          </a:bodyPr>
          <a:lstStyle/>
          <a:p>
            <a:pPr marL="0" indent="0" hangingPunct="0">
              <a:buNone/>
            </a:pPr>
            <a:endParaRPr lang="pt-BR" dirty="0" smtClean="0"/>
          </a:p>
          <a:p>
            <a:pPr marL="0" indent="0" hangingPunct="0">
              <a:buNone/>
            </a:pPr>
            <a:endParaRPr lang="pt-BR" dirty="0"/>
          </a:p>
        </p:txBody>
      </p:sp>
      <p:sp>
        <p:nvSpPr>
          <p:cNvPr id="4" name="TextBox 3"/>
          <p:cNvSpPr txBox="1"/>
          <p:nvPr/>
        </p:nvSpPr>
        <p:spPr>
          <a:xfrm>
            <a:off x="251520" y="1515556"/>
            <a:ext cx="8640960" cy="5262979"/>
          </a:xfrm>
          <a:prstGeom prst="rect">
            <a:avLst/>
          </a:prstGeom>
          <a:noFill/>
        </p:spPr>
        <p:txBody>
          <a:bodyPr wrap="square" rtlCol="0">
            <a:spAutoFit/>
          </a:bodyPr>
          <a:lstStyle/>
          <a:p>
            <a:r>
              <a:rPr lang="pt-BR" sz="2400" b="1" dirty="0" smtClean="0">
                <a:solidFill>
                  <a:schemeClr val="bg1"/>
                </a:solidFill>
                <a:latin typeface="Arial" pitchFamily="34" charset="0"/>
                <a:cs typeface="Arial" pitchFamily="34" charset="0"/>
              </a:rPr>
              <a:t>Acredito que uma pessoa salva não pode perder sua salvação baseada sobre...</a:t>
            </a:r>
          </a:p>
          <a:p>
            <a:endParaRPr lang="pt-BR" sz="2400" b="1" dirty="0" smtClean="0">
              <a:solidFill>
                <a:schemeClr val="bg1"/>
              </a:solidFill>
              <a:latin typeface="Arial" pitchFamily="34" charset="0"/>
              <a:cs typeface="Arial" pitchFamily="34" charset="0"/>
            </a:endParaRPr>
          </a:p>
          <a:p>
            <a:pPr marL="457200" indent="-457200">
              <a:buFont typeface="+mj-lt"/>
              <a:buAutoNum type="arabicPeriod"/>
            </a:pPr>
            <a:r>
              <a:rPr lang="pt-BR" sz="2400" b="1" dirty="0" smtClean="0">
                <a:solidFill>
                  <a:schemeClr val="bg1"/>
                </a:solidFill>
                <a:latin typeface="Arial" pitchFamily="34" charset="0"/>
                <a:cs typeface="Arial" pitchFamily="34" charset="0"/>
              </a:rPr>
              <a:t>As claras promessas da Bíblia que não pode perder a salvação.</a:t>
            </a:r>
          </a:p>
          <a:p>
            <a:pPr marL="457200" indent="-457200">
              <a:buFont typeface="+mj-lt"/>
              <a:buAutoNum type="arabicPeriod"/>
            </a:pPr>
            <a:r>
              <a:rPr lang="pt-BR" sz="2400" b="1" dirty="0" smtClean="0">
                <a:solidFill>
                  <a:schemeClr val="bg1"/>
                </a:solidFill>
                <a:latin typeface="Arial" pitchFamily="34" charset="0"/>
                <a:cs typeface="Arial" pitchFamily="34" charset="0"/>
              </a:rPr>
              <a:t>A natureza da salvação, pois todos os nossos pecados (passados, presentes e futuros) foram perdoados em Cristo.</a:t>
            </a:r>
          </a:p>
          <a:p>
            <a:pPr marL="457200" indent="-457200">
              <a:buFont typeface="+mj-lt"/>
              <a:buAutoNum type="arabicPeriod"/>
            </a:pPr>
            <a:r>
              <a:rPr lang="pt-BR" sz="2400" b="1" dirty="0" smtClean="0">
                <a:solidFill>
                  <a:schemeClr val="bg1"/>
                </a:solidFill>
                <a:latin typeface="Arial" pitchFamily="34" charset="0"/>
                <a:cs typeface="Arial" pitchFamily="34" charset="0"/>
              </a:rPr>
              <a:t>A distinção entre nossa posição em Cristo e nossa comunhão com Cristo.</a:t>
            </a:r>
          </a:p>
          <a:p>
            <a:pPr marL="457200" indent="-457200">
              <a:buFont typeface="+mj-lt"/>
              <a:buAutoNum type="arabicPeriod"/>
            </a:pPr>
            <a:r>
              <a:rPr lang="pt-BR" sz="2400" b="1" dirty="0" smtClean="0">
                <a:solidFill>
                  <a:schemeClr val="bg1"/>
                </a:solidFill>
                <a:latin typeface="Arial" pitchFamily="34" charset="0"/>
                <a:cs typeface="Arial" pitchFamily="34" charset="0"/>
              </a:rPr>
              <a:t>Os versículos que mostram que não podem perder a salvação.</a:t>
            </a:r>
          </a:p>
          <a:p>
            <a:pPr marL="457200" indent="-457200">
              <a:buFont typeface="+mj-lt"/>
              <a:buAutoNum type="arabicPeriod"/>
            </a:pPr>
            <a:r>
              <a:rPr lang="pt-BR" sz="2400" b="1" dirty="0" smtClean="0">
                <a:solidFill>
                  <a:schemeClr val="bg1"/>
                </a:solidFill>
                <a:latin typeface="Arial" pitchFamily="34" charset="0"/>
                <a:cs typeface="Arial" pitchFamily="34" charset="0"/>
              </a:rPr>
              <a:t>Interpretação alternativa para os versículos usados para mostrar que podem perder a salvação.</a:t>
            </a:r>
            <a:endParaRPr lang="pt-BR" sz="2400" b="1" dirty="0">
              <a:solidFill>
                <a:schemeClr val="bg1"/>
              </a:solidFill>
              <a:latin typeface="Arial" pitchFamily="34" charset="0"/>
              <a:cs typeface="Arial" pitchFamily="34" charset="0"/>
            </a:endParaRPr>
          </a:p>
        </p:txBody>
      </p:sp>
      <p:pic>
        <p:nvPicPr>
          <p:cNvPr id="5" name="Picture 4" descr="a59375599f9ea2d185ca68440bc91fd4.jpg"/>
          <p:cNvPicPr>
            <a:picLocks noChangeAspect="1"/>
          </p:cNvPicPr>
          <p:nvPr/>
        </p:nvPicPr>
        <p:blipFill>
          <a:blip r:embed="rId2" cstate="print"/>
          <a:stretch>
            <a:fillRect/>
          </a:stretch>
        </p:blipFill>
        <p:spPr>
          <a:xfrm>
            <a:off x="8028384" y="150920"/>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4112"/>
            <a:ext cx="8229600" cy="1143000"/>
          </a:xfrm>
        </p:spPr>
        <p:txBody>
          <a:bodyPr>
            <a:noAutofit/>
          </a:bodyPr>
          <a:lstStyle/>
          <a:p>
            <a:r>
              <a:rPr lang="pt-BR" sz="9600" dirty="0" smtClean="0"/>
              <a:t>FIM</a:t>
            </a:r>
            <a:endParaRPr lang="pt-BR" sz="9600" dirty="0"/>
          </a:p>
        </p:txBody>
      </p:sp>
      <p:sp>
        <p:nvSpPr>
          <p:cNvPr id="3" name="Content Placeholder 2"/>
          <p:cNvSpPr>
            <a:spLocks noGrp="1"/>
          </p:cNvSpPr>
          <p:nvPr>
            <p:ph idx="1"/>
          </p:nvPr>
        </p:nvSpPr>
        <p:spPr/>
        <p:txBody>
          <a:bodyPr/>
          <a:lstStyle/>
          <a:p>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Font typeface="+mj-lt"/>
              <a:buAutoNum type="arabicPeriod"/>
            </a:pPr>
            <a:r>
              <a:rPr lang="pt-BR" noProof="0" dirty="0" smtClean="0"/>
              <a:t>A salvação é pela graça e não pelas obras.</a:t>
            </a:r>
          </a:p>
          <a:p>
            <a:pPr marL="0" indent="0" algn="ctr">
              <a:buNone/>
            </a:pPr>
            <a:endParaRPr lang="pt-BR" noProof="0" dirty="0" smtClean="0"/>
          </a:p>
          <a:p>
            <a:pPr marL="0" indent="0" algn="ctr">
              <a:buNone/>
            </a:pPr>
            <a:r>
              <a:rPr lang="pt-BR" dirty="0" smtClean="0"/>
              <a:t>2 Timóteo 1:9</a:t>
            </a:r>
          </a:p>
          <a:p>
            <a:pPr marL="0" indent="0" algn="ctr">
              <a:buNone/>
            </a:pPr>
            <a:r>
              <a:rPr lang="pt-BR" dirty="0" smtClean="0"/>
              <a:t>“</a:t>
            </a:r>
            <a:r>
              <a:rPr lang="pt-BR" i="1" dirty="0" smtClean="0"/>
              <a:t>Que nos salvou, e chamou com uma santa vocação; não segundo as nossas obras, mas segundo o seu próprio propósito e graça que nos foi dada em Cristo Jesus antes dos tempos dos séculos</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Font typeface="+mj-lt"/>
              <a:buAutoNum type="arabicPeriod"/>
            </a:pPr>
            <a:r>
              <a:rPr lang="pt-BR" noProof="0" dirty="0" smtClean="0"/>
              <a:t>A salvação é pela graça e não pelas obras.</a:t>
            </a:r>
          </a:p>
          <a:p>
            <a:pPr marL="0" indent="0" algn="ctr">
              <a:buNone/>
            </a:pPr>
            <a:endParaRPr lang="pt-BR" noProof="0" dirty="0" smtClean="0"/>
          </a:p>
          <a:p>
            <a:pPr marL="0" indent="0" algn="ctr">
              <a:buNone/>
            </a:pPr>
            <a:r>
              <a:rPr lang="pt-BR" noProof="0" dirty="0" smtClean="0"/>
              <a:t>Tito</a:t>
            </a:r>
            <a:r>
              <a:rPr lang="pt-BR" dirty="0" smtClean="0"/>
              <a:t> 3:5  </a:t>
            </a:r>
          </a:p>
          <a:p>
            <a:pPr marL="0" indent="0" algn="ctr">
              <a:buNone/>
            </a:pPr>
            <a:r>
              <a:rPr lang="pt-BR" dirty="0" smtClean="0"/>
              <a:t>“</a:t>
            </a:r>
            <a:r>
              <a:rPr lang="pt-BR" i="1" dirty="0" smtClean="0"/>
              <a:t>Não pelas obras de justiça que houvéssemos feito, mas segundo a sua misericórdia, nos salvou pela lavagem da regeneração e da renovação do Espírito Santo</a:t>
            </a:r>
            <a:r>
              <a:rPr lang="pt-BR" dirty="0" smtClean="0"/>
              <a:t>,”</a:t>
            </a:r>
          </a:p>
          <a:p>
            <a:pPr marL="0" indent="0" algn="ctr">
              <a:buNone/>
            </a:pP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AutoNum type="arabicPeriod" startAt="2"/>
            </a:pPr>
            <a:r>
              <a:rPr lang="pt-BR" noProof="0" dirty="0" smtClean="0"/>
              <a:t>A salvação é dom e não recompensa.</a:t>
            </a:r>
          </a:p>
          <a:p>
            <a:pPr marL="0" indent="0" algn="ctr">
              <a:buNone/>
            </a:pPr>
            <a:r>
              <a:rPr lang="pt-BR" noProof="0" dirty="0" smtClean="0"/>
              <a:t> </a:t>
            </a:r>
            <a:endParaRPr lang="pt-BR" dirty="0" smtClean="0"/>
          </a:p>
          <a:p>
            <a:pPr marL="0" indent="0" algn="ctr">
              <a:buNone/>
            </a:pPr>
            <a:r>
              <a:rPr lang="pt-BR" dirty="0" smtClean="0"/>
              <a:t>Romanos 6:23</a:t>
            </a:r>
          </a:p>
          <a:p>
            <a:pPr marL="0" indent="0" algn="ctr">
              <a:buNone/>
            </a:pPr>
            <a:r>
              <a:rPr lang="pt-BR" dirty="0" smtClean="0"/>
              <a:t>“</a:t>
            </a:r>
            <a:r>
              <a:rPr lang="pt-BR" i="1" dirty="0" smtClean="0"/>
              <a:t>Porque o salário do pecado é a morte, mas o dom gratuito de Deus é a vida eterna, por Cristo Jesus nosso Senhor</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AutoNum type="arabicPeriod" startAt="2"/>
            </a:pPr>
            <a:r>
              <a:rPr lang="pt-BR" noProof="0" dirty="0" smtClean="0"/>
              <a:t>A salvação é dom e não recompensa.</a:t>
            </a:r>
          </a:p>
          <a:p>
            <a:pPr marL="457200" indent="-457200">
              <a:buAutoNum type="arabicPeriod" startAt="2"/>
            </a:pPr>
            <a:endParaRPr lang="pt-BR" noProof="0" dirty="0" smtClean="0"/>
          </a:p>
          <a:p>
            <a:pPr marL="0" indent="0" algn="ctr">
              <a:buNone/>
            </a:pPr>
            <a:r>
              <a:rPr lang="pt-BR" noProof="0" dirty="0" smtClean="0"/>
              <a:t>Romanos  5:15-19</a:t>
            </a:r>
          </a:p>
          <a:p>
            <a:pPr marL="0" indent="0" algn="ctr">
              <a:buNone/>
            </a:pPr>
            <a:r>
              <a:rPr lang="pt-BR" dirty="0" smtClean="0"/>
              <a:t>“</a:t>
            </a:r>
            <a:r>
              <a:rPr lang="pt-BR" i="1" baseline="30000" dirty="0" smtClean="0"/>
              <a:t>15</a:t>
            </a:r>
            <a:r>
              <a:rPr lang="pt-BR" i="1" dirty="0" smtClean="0"/>
              <a:t>Mas não é assim o dom gratuito como a ofensa. Porque, se pela ofensa de um morreram muitos, muito mais a graça de Deus, e o dom pela graça, que é de um só homem, Jesus Cristo, abundou sobre muitos. </a:t>
            </a:r>
            <a:r>
              <a:rPr lang="pt-BR" i="1" baseline="30000" dirty="0" smtClean="0"/>
              <a:t>16</a:t>
            </a:r>
            <a:r>
              <a:rPr lang="pt-BR" i="1" dirty="0" smtClean="0"/>
              <a:t>E não foi assim o dom como a ofensa, por um só que pecou. Porque o juízo veio de uma só ofensa, na verdade, para condenação, mas o dom gratuito veio de muitas ofensas para justificação</a:t>
            </a:r>
            <a:r>
              <a:rPr lang="pt-BR" dirty="0" smtClean="0"/>
              <a:t>... </a:t>
            </a:r>
            <a:r>
              <a:rPr lang="pt-BR" baseline="30000"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AutoNum type="arabicPeriod" startAt="2"/>
            </a:pPr>
            <a:r>
              <a:rPr lang="pt-BR" noProof="0" dirty="0" smtClean="0"/>
              <a:t>A salvação é dom e não recompensa.</a:t>
            </a:r>
          </a:p>
          <a:p>
            <a:pPr marL="457200" indent="-457200">
              <a:buAutoNum type="arabicPeriod" startAt="2"/>
            </a:pPr>
            <a:endParaRPr lang="pt-BR" noProof="0" dirty="0" smtClean="0"/>
          </a:p>
          <a:p>
            <a:pPr marL="0" indent="0" algn="ctr">
              <a:buNone/>
            </a:pPr>
            <a:r>
              <a:rPr lang="pt-BR" noProof="0" dirty="0" smtClean="0"/>
              <a:t>Romanos  5:15-19</a:t>
            </a:r>
          </a:p>
          <a:p>
            <a:pPr marL="0" indent="0" algn="ctr">
              <a:buNone/>
            </a:pPr>
            <a:r>
              <a:rPr lang="pt-BR" dirty="0" smtClean="0"/>
              <a:t>“...</a:t>
            </a:r>
            <a:r>
              <a:rPr lang="pt-BR" i="1" baseline="30000" dirty="0" smtClean="0"/>
              <a:t>17</a:t>
            </a:r>
            <a:r>
              <a:rPr lang="pt-BR" i="1" dirty="0" smtClean="0"/>
              <a:t>Porque, se pela ofensa de um só, a morte reinou por esse, muito mais os que recebem a abundância da graça, e do dom da justiça, reinarão em vida por um só, Jesus Cristo. </a:t>
            </a:r>
            <a:r>
              <a:rPr lang="pt-BR" i="1" baseline="30000" dirty="0" smtClean="0"/>
              <a:t>18</a:t>
            </a:r>
            <a:r>
              <a:rPr lang="pt-BR" i="1" dirty="0" smtClean="0"/>
              <a:t>Pois assim como por uma só ofensa veio o juízo sobre todos os homens para condenação, assim também por um só ato de justiça veio a graça sobre todos os homens para justificação de vida</a:t>
            </a:r>
            <a:r>
              <a:rPr lang="pt-BR" dirty="0" smtClean="0"/>
              <a:t>... </a:t>
            </a:r>
            <a:r>
              <a:rPr lang="pt-BR" baseline="30000"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PROBLEMA</a:t>
            </a:r>
            <a:br>
              <a:rPr lang="pt-BR" dirty="0" smtClean="0"/>
            </a:br>
            <a:r>
              <a:rPr lang="pt-BR" dirty="0" smtClean="0"/>
              <a:t>Opiniões Diferentes</a:t>
            </a:r>
            <a:endParaRPr lang="pt-BR" dirty="0"/>
          </a:p>
        </p:txBody>
      </p:sp>
      <p:sp>
        <p:nvSpPr>
          <p:cNvPr id="3" name="Content Placeholder 2"/>
          <p:cNvSpPr>
            <a:spLocks noGrp="1"/>
          </p:cNvSpPr>
          <p:nvPr>
            <p:ph idx="1"/>
          </p:nvPr>
        </p:nvSpPr>
        <p:spPr/>
        <p:txBody>
          <a:bodyPr>
            <a:noAutofit/>
          </a:bodyPr>
          <a:lstStyle/>
          <a:p>
            <a:pPr marL="0" indent="0">
              <a:buNone/>
            </a:pPr>
            <a:r>
              <a:rPr lang="pt-PT" dirty="0" smtClean="0"/>
              <a:t>Há posições diferentes sobre a questão se uma pessoa pode ou não perder a sua salvação. </a:t>
            </a:r>
          </a:p>
          <a:p>
            <a:pPr marL="0" indent="0">
              <a:buNone/>
            </a:pPr>
            <a:endParaRPr lang="pt-PT" dirty="0" smtClean="0"/>
          </a:p>
          <a:p>
            <a:pPr marL="449263" indent="-449263">
              <a:buFont typeface="Wingdings" pitchFamily="2" charset="2"/>
              <a:buChar char="q"/>
            </a:pPr>
            <a:r>
              <a:rPr lang="pt-PT" dirty="0" smtClean="0"/>
              <a:t>Posição que Pode Perder A Salvação.</a:t>
            </a:r>
          </a:p>
          <a:p>
            <a:pPr marL="449263" indent="-449263">
              <a:buFont typeface="Wingdings" pitchFamily="2" charset="2"/>
              <a:buChar char="q"/>
            </a:pPr>
            <a:endParaRPr lang="pt-PT" dirty="0" smtClean="0"/>
          </a:p>
          <a:p>
            <a:pPr marL="849313" lvl="1" indent="-449263">
              <a:buFont typeface="Wingdings" pitchFamily="2" charset="2"/>
              <a:buChar char="ü"/>
            </a:pPr>
            <a:r>
              <a:rPr lang="pt-PT" dirty="0" smtClean="0"/>
              <a:t>Por causa do pecado – É possível perder sua salvação, se você pecar muito, ou cometer um certo tipo de pecado, etc. É claro que você precisa confessar seu pecado e ser salvo novamente.   </a:t>
            </a:r>
            <a:r>
              <a:rPr lang="en-US" dirty="0" smtClean="0"/>
              <a:t> </a:t>
            </a: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7318320" y="2986936"/>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AutoNum type="arabicPeriod" startAt="2"/>
            </a:pPr>
            <a:r>
              <a:rPr lang="pt-BR" noProof="0" dirty="0" smtClean="0"/>
              <a:t>A salvação é dom e não recompensa.</a:t>
            </a:r>
          </a:p>
          <a:p>
            <a:pPr marL="457200" indent="-457200">
              <a:buAutoNum type="arabicPeriod" startAt="2"/>
            </a:pPr>
            <a:endParaRPr lang="pt-BR" noProof="0" dirty="0" smtClean="0"/>
          </a:p>
          <a:p>
            <a:pPr marL="0" indent="0" algn="ctr">
              <a:buNone/>
            </a:pPr>
            <a:r>
              <a:rPr lang="pt-BR" noProof="0" dirty="0" smtClean="0"/>
              <a:t>Romanos  5:15-19</a:t>
            </a:r>
          </a:p>
          <a:p>
            <a:pPr marL="0" indent="0" algn="ctr">
              <a:buNone/>
            </a:pPr>
            <a:r>
              <a:rPr lang="pt-BR" dirty="0" smtClean="0"/>
              <a:t>“...</a:t>
            </a:r>
            <a:r>
              <a:rPr lang="pt-BR" i="1" baseline="30000" dirty="0" smtClean="0"/>
              <a:t>19</a:t>
            </a:r>
            <a:r>
              <a:rPr lang="pt-BR" i="1" dirty="0" smtClean="0"/>
              <a:t>Porque, como pela desobediência de um só homem, muitos foram feitos pecadores, assim pela obediência de um muitos serão feitos justos</a:t>
            </a:r>
            <a:r>
              <a:rPr lang="pt-BR" dirty="0" smtClean="0"/>
              <a:t>.”</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AutoNum type="arabicPeriod" startAt="2"/>
            </a:pPr>
            <a:r>
              <a:rPr lang="pt-BR" noProof="0" dirty="0" smtClean="0"/>
              <a:t>A salvação é dom e não recompensa.</a:t>
            </a:r>
          </a:p>
          <a:p>
            <a:pPr marL="0" indent="0" algn="ctr">
              <a:buNone/>
            </a:pPr>
            <a:endParaRPr lang="pt-BR" noProof="0" dirty="0" smtClean="0"/>
          </a:p>
          <a:p>
            <a:pPr marL="0" indent="0" algn="ctr">
              <a:buNone/>
            </a:pPr>
            <a:r>
              <a:rPr lang="pt-BR" noProof="0" dirty="0" smtClean="0"/>
              <a:t>Efésios  2:8-9</a:t>
            </a:r>
          </a:p>
          <a:p>
            <a:pPr marL="0" indent="0" algn="ctr">
              <a:buNone/>
            </a:pPr>
            <a:r>
              <a:rPr lang="pt-BR" dirty="0" smtClean="0"/>
              <a:t>“</a:t>
            </a:r>
            <a:r>
              <a:rPr lang="pt-BR" i="1" baseline="30000" dirty="0" smtClean="0"/>
              <a:t>8</a:t>
            </a:r>
            <a:r>
              <a:rPr lang="pt-BR" i="1" dirty="0" smtClean="0"/>
              <a:t>Porque pela graça sois salvos, por meio da fé; e isto não vem de vós, é dom de Deus. </a:t>
            </a:r>
            <a:r>
              <a:rPr lang="pt-BR" i="1" baseline="30000" dirty="0" smtClean="0"/>
              <a:t>9</a:t>
            </a:r>
            <a:r>
              <a:rPr lang="pt-BR" i="1" dirty="0" smtClean="0"/>
              <a:t>Não vem das obras, para que ninguém se glorie</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AutoNum type="arabicPeriod" startAt="2"/>
            </a:pPr>
            <a:r>
              <a:rPr lang="pt-BR" noProof="0" dirty="0" smtClean="0"/>
              <a:t>A salvação é dom e não recompensa.</a:t>
            </a:r>
          </a:p>
          <a:p>
            <a:pPr marL="0" indent="0" algn="ctr">
              <a:buNone/>
            </a:pPr>
            <a:endParaRPr lang="pt-BR" noProof="0" dirty="0" smtClean="0"/>
          </a:p>
          <a:p>
            <a:pPr marL="0" indent="0" algn="ctr">
              <a:buNone/>
            </a:pPr>
            <a:r>
              <a:rPr lang="pt-BR" noProof="0" dirty="0" smtClean="0"/>
              <a:t>Efésios  3:7</a:t>
            </a:r>
          </a:p>
          <a:p>
            <a:pPr marL="0" indent="0" algn="ctr">
              <a:buNone/>
            </a:pPr>
            <a:r>
              <a:rPr lang="pt-BR" dirty="0" smtClean="0"/>
              <a:t>“</a:t>
            </a:r>
            <a:r>
              <a:rPr lang="pt-BR" i="1" dirty="0" smtClean="0"/>
              <a:t>Do qual fui feito ministro, pelo dom da graça de Deus, que me foi dado segundo a operação do seu poder</a:t>
            </a:r>
            <a:r>
              <a:rPr lang="pt-BR" dirty="0" smtClean="0"/>
              <a:t>.”</a:t>
            </a:r>
          </a:p>
          <a:p>
            <a:pPr marL="0" indent="0" algn="ctr">
              <a:buNone/>
            </a:pPr>
            <a:endParaRPr lang="pt-BR" dirty="0" smtClean="0"/>
          </a:p>
          <a:p>
            <a:pPr marL="0" indent="0" algn="ctr">
              <a:buNone/>
            </a:pPr>
            <a:r>
              <a:rPr lang="pt-BR" dirty="0" smtClean="0"/>
              <a:t>Hebreus 6:4  </a:t>
            </a:r>
          </a:p>
          <a:p>
            <a:pPr marL="0" indent="0" algn="ctr">
              <a:buNone/>
            </a:pPr>
            <a:r>
              <a:rPr lang="pt-BR" dirty="0" smtClean="0"/>
              <a:t>“</a:t>
            </a:r>
            <a:r>
              <a:rPr lang="pt-BR" i="1" dirty="0" smtClean="0"/>
              <a:t>Porque é impossível que os que já uma vez foram iluminados, e provaram o dom celestial, e se tornaram participantes do Espírito Santo</a:t>
            </a:r>
            <a:r>
              <a:rPr lang="pt-BR" dirty="0" smtClean="0"/>
              <a:t>,”</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dissolve">
                                      <p:cBhvr>
                                        <p:cTn id="15" dur="500"/>
                                        <p:tgtEl>
                                          <p:spTgt spid="3">
                                            <p:txEl>
                                              <p:pRg st="7" end="7"/>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dissolv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AutoNum type="arabicPeriod" startAt="2"/>
            </a:pPr>
            <a:r>
              <a:rPr lang="pt-BR" noProof="0" dirty="0" smtClean="0"/>
              <a:t>A salvação é dom e não recompensa.</a:t>
            </a:r>
          </a:p>
          <a:p>
            <a:pPr marL="0" indent="0" algn="ctr">
              <a:buNone/>
            </a:pPr>
            <a:endParaRPr lang="pt-BR" noProof="0" dirty="0" smtClean="0"/>
          </a:p>
          <a:p>
            <a:pPr marL="0" indent="0" algn="ctr">
              <a:buNone/>
            </a:pPr>
            <a:r>
              <a:rPr lang="pt-BR" noProof="0" dirty="0" smtClean="0"/>
              <a:t>João 1:12</a:t>
            </a:r>
          </a:p>
          <a:p>
            <a:pPr marL="0" indent="0" algn="ctr">
              <a:buNone/>
            </a:pPr>
            <a:r>
              <a:rPr lang="pt-BR" noProof="0" dirty="0" smtClean="0"/>
              <a:t>“</a:t>
            </a:r>
            <a:r>
              <a:rPr lang="pt-BR" i="1" dirty="0" smtClean="0"/>
              <a:t>Mas, a todos quantos o receberam, deu-lhes o poder de serem feitos filhos de Deus, aos que crêem no seu nome</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AutoNum type="arabicPeriod" startAt="2"/>
            </a:pPr>
            <a:r>
              <a:rPr lang="pt-BR" noProof="0" dirty="0" smtClean="0"/>
              <a:t>A salvação é dom e não recompensa.</a:t>
            </a:r>
          </a:p>
          <a:p>
            <a:pPr marL="0" indent="0" algn="ctr">
              <a:buNone/>
            </a:pPr>
            <a:endParaRPr lang="pt-BR" noProof="0" dirty="0" smtClean="0"/>
          </a:p>
          <a:p>
            <a:pPr marL="0" indent="0" algn="ctr">
              <a:buNone/>
            </a:pPr>
            <a:r>
              <a:rPr lang="pt-BR" noProof="0" dirty="0" smtClean="0"/>
              <a:t>1 João 5:11-13 </a:t>
            </a:r>
          </a:p>
          <a:p>
            <a:pPr marL="0" indent="0" algn="ctr">
              <a:buNone/>
            </a:pPr>
            <a:r>
              <a:rPr lang="pt-BR" noProof="0" dirty="0" smtClean="0"/>
              <a:t>“</a:t>
            </a:r>
            <a:r>
              <a:rPr lang="pt-BR" i="1" baseline="30000" dirty="0" smtClean="0"/>
              <a:t>11</a:t>
            </a:r>
            <a:r>
              <a:rPr lang="pt-BR" i="1" dirty="0" smtClean="0"/>
              <a:t>E o testemunho é este: que Deus nos deu a vida eterna; e esta vida está em seu Filho. </a:t>
            </a:r>
            <a:r>
              <a:rPr lang="pt-BR" i="1" baseline="30000" dirty="0" smtClean="0"/>
              <a:t>12</a:t>
            </a:r>
            <a:r>
              <a:rPr lang="pt-BR" i="1" dirty="0" smtClean="0"/>
              <a:t>Quem tem o Filho tem a vida; quem não tem o Filho de Deus não tem a vida. </a:t>
            </a:r>
            <a:r>
              <a:rPr lang="pt-BR" i="1" baseline="30000" dirty="0" smtClean="0"/>
              <a:t>13</a:t>
            </a:r>
            <a:r>
              <a:rPr lang="pt-BR" i="1" dirty="0" smtClean="0"/>
              <a:t>Estas coisas vos escrevi a vós, os que credes no nome do Filho de Deus, para que saibais que tendes a vida eterna, e para que creiais no nome do Filho de Deus</a:t>
            </a:r>
            <a:r>
              <a:rPr lang="pt-BR" dirty="0" smtClean="0"/>
              <a:t>.”</a:t>
            </a:r>
          </a:p>
          <a:p>
            <a:pPr marL="457200" indent="-457200">
              <a:buAutoNum type="arabicPeriod" startAt="2"/>
            </a:pP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Font typeface="+mj-lt"/>
              <a:buAutoNum type="arabicPeriod" startAt="3"/>
            </a:pPr>
            <a:r>
              <a:rPr lang="pt-BR" noProof="0" dirty="0" smtClean="0"/>
              <a:t> A salvação é obra de Deus, e não de homens. </a:t>
            </a:r>
          </a:p>
          <a:p>
            <a:pPr marL="457200" indent="-457200">
              <a:buFont typeface="+mj-lt"/>
              <a:buAutoNum type="arabicPeriod" startAt="3"/>
            </a:pPr>
            <a:endParaRPr lang="pt-BR" dirty="0" smtClean="0"/>
          </a:p>
          <a:p>
            <a:pPr marL="0" indent="0" algn="ctr">
              <a:buNone/>
            </a:pPr>
            <a:r>
              <a:rPr lang="pt-BR" noProof="0" dirty="0" smtClean="0"/>
              <a:t>Filipenses 1:6</a:t>
            </a:r>
          </a:p>
          <a:p>
            <a:pPr marL="0" indent="0" algn="ctr">
              <a:buNone/>
            </a:pPr>
            <a:r>
              <a:rPr lang="pt-BR" noProof="0" dirty="0" smtClean="0"/>
              <a:t>“</a:t>
            </a:r>
            <a:r>
              <a:rPr lang="pt-BR" i="1" dirty="0" smtClean="0"/>
              <a:t>Tendo por certo isto mesmo, que aquele que em vós começou a boa obra a aperfeiçoará até ao dia de Jesus Cristo</a:t>
            </a:r>
            <a:r>
              <a:rPr lang="pt-BR" dirty="0" smtClean="0"/>
              <a:t>;”</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Font typeface="+mj-lt"/>
              <a:buAutoNum type="arabicPeriod" startAt="3"/>
            </a:pPr>
            <a:r>
              <a:rPr lang="pt-BR" noProof="0" dirty="0" smtClean="0"/>
              <a:t> A salvação é obra de Deus, e não de homens. </a:t>
            </a:r>
          </a:p>
          <a:p>
            <a:pPr marL="457200" indent="-457200">
              <a:buFont typeface="+mj-lt"/>
              <a:buAutoNum type="arabicPeriod" startAt="3"/>
            </a:pPr>
            <a:endParaRPr lang="pt-BR" dirty="0" smtClean="0"/>
          </a:p>
          <a:p>
            <a:pPr marL="0" indent="0" algn="ctr">
              <a:buNone/>
            </a:pPr>
            <a:r>
              <a:rPr lang="pt-BR" noProof="0" dirty="0" smtClean="0"/>
              <a:t>João  6:38-40</a:t>
            </a:r>
          </a:p>
          <a:p>
            <a:pPr marL="0" indent="0" algn="ctr">
              <a:buNone/>
            </a:pPr>
            <a:r>
              <a:rPr lang="pt-BR" noProof="0" dirty="0" smtClean="0"/>
              <a:t>“</a:t>
            </a:r>
            <a:r>
              <a:rPr lang="pt-BR" i="1" baseline="30000" dirty="0" smtClean="0"/>
              <a:t>38</a:t>
            </a:r>
            <a:r>
              <a:rPr lang="pt-BR" i="1" dirty="0" smtClean="0"/>
              <a:t>Porque eu desci do céu, não para fazer a minha vontade, mas a vontade daquele que me enviou. </a:t>
            </a:r>
            <a:r>
              <a:rPr lang="pt-BR" i="1" baseline="30000" dirty="0" smtClean="0"/>
              <a:t>39</a:t>
            </a:r>
            <a:r>
              <a:rPr lang="pt-BR" i="1" dirty="0" smtClean="0"/>
              <a:t>E a vontade do Pai que me enviou é esta: Que nenhum de todos aqueles que me deu se perca, mas que o ressuscite no último dia. </a:t>
            </a:r>
            <a:r>
              <a:rPr lang="pt-BR" i="1" baseline="30000" dirty="0" smtClean="0"/>
              <a:t>40</a:t>
            </a:r>
            <a:r>
              <a:rPr lang="pt-BR" i="1" dirty="0" smtClean="0"/>
              <a:t>Porquanto a vontade daquele que me enviou é esta: Que todo aquele que vê o Filho, e crê nele, tenha a vida eterna; e eu o ressuscitarei no último dia</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Font typeface="+mj-lt"/>
              <a:buAutoNum type="arabicPeriod" startAt="3"/>
            </a:pPr>
            <a:r>
              <a:rPr lang="pt-BR" noProof="0" dirty="0" smtClean="0"/>
              <a:t> A salvação é obra de Deus, e não de homens. </a:t>
            </a:r>
          </a:p>
          <a:p>
            <a:pPr marL="457200" indent="-457200">
              <a:buFont typeface="+mj-lt"/>
              <a:buAutoNum type="arabicPeriod" startAt="3"/>
            </a:pPr>
            <a:endParaRPr lang="pt-BR" dirty="0" smtClean="0"/>
          </a:p>
          <a:p>
            <a:pPr marL="0" indent="0" algn="ctr">
              <a:buNone/>
            </a:pPr>
            <a:r>
              <a:rPr lang="pt-BR" noProof="0" dirty="0" smtClean="0"/>
              <a:t>João 10:28-29</a:t>
            </a:r>
          </a:p>
          <a:p>
            <a:pPr marL="0" indent="0" algn="ctr">
              <a:buNone/>
            </a:pPr>
            <a:r>
              <a:rPr lang="pt-BR" noProof="0" dirty="0" smtClean="0"/>
              <a:t>“</a:t>
            </a:r>
            <a:r>
              <a:rPr lang="pt-BR" i="1" baseline="30000" dirty="0" smtClean="0"/>
              <a:t>28</a:t>
            </a:r>
            <a:r>
              <a:rPr lang="pt-BR" i="1" dirty="0" smtClean="0"/>
              <a:t>E dou-lhes a vida eterna, e nunca hão de perecer, e ninguém as arrebatará da minha mão. </a:t>
            </a:r>
            <a:r>
              <a:rPr lang="pt-BR" i="1" baseline="30000" dirty="0" smtClean="0"/>
              <a:t>29</a:t>
            </a:r>
            <a:r>
              <a:rPr lang="pt-BR" i="1" dirty="0" smtClean="0"/>
              <a:t>Meu Pai, que mas deu, é maior do que todos; e ninguém pode arrebatá-las da mão de meu Pai</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Font typeface="+mj-lt"/>
              <a:buAutoNum type="arabicPeriod" startAt="3"/>
            </a:pPr>
            <a:r>
              <a:rPr lang="pt-BR" noProof="0" dirty="0" smtClean="0"/>
              <a:t> A salvação é obra de Deus, e não de homens. </a:t>
            </a:r>
          </a:p>
          <a:p>
            <a:pPr marL="457200" indent="-457200">
              <a:buFont typeface="+mj-lt"/>
              <a:buAutoNum type="arabicPeriod" startAt="3"/>
            </a:pPr>
            <a:endParaRPr lang="pt-BR" dirty="0" smtClean="0"/>
          </a:p>
          <a:p>
            <a:pPr marL="0" indent="0" algn="ctr">
              <a:buNone/>
            </a:pPr>
            <a:r>
              <a:rPr lang="pt-BR" noProof="0" dirty="0" smtClean="0"/>
              <a:t>1 Timóteo  2:3-4</a:t>
            </a:r>
          </a:p>
          <a:p>
            <a:pPr marL="0" indent="0" algn="ctr">
              <a:buNone/>
            </a:pPr>
            <a:r>
              <a:rPr lang="pt-BR" noProof="0" dirty="0" smtClean="0"/>
              <a:t>“</a:t>
            </a:r>
            <a:r>
              <a:rPr lang="pt-BR" i="1" baseline="30000" dirty="0" smtClean="0"/>
              <a:t>3</a:t>
            </a:r>
            <a:r>
              <a:rPr lang="pt-BR" i="1" dirty="0" smtClean="0"/>
              <a:t>Porque isto é bom e agradável diante de Deus nosso Salvador, </a:t>
            </a:r>
            <a:r>
              <a:rPr lang="pt-BR" i="1" baseline="30000" dirty="0" smtClean="0"/>
              <a:t>4</a:t>
            </a:r>
            <a:r>
              <a:rPr lang="pt-BR" i="1" dirty="0" smtClean="0"/>
              <a:t>Que quer que todos os homens se salvem, e venham ao conhecimento da verdade</a:t>
            </a:r>
            <a:r>
              <a:rPr lang="pt-BR" dirty="0" smtClean="0"/>
              <a:t>.”</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Font typeface="+mj-lt"/>
              <a:buAutoNum type="arabicPeriod" startAt="3"/>
            </a:pPr>
            <a:r>
              <a:rPr lang="pt-BR" noProof="0" dirty="0" smtClean="0"/>
              <a:t> A salvação é obra de Deus, e não de homens. </a:t>
            </a:r>
          </a:p>
          <a:p>
            <a:pPr marL="457200" indent="-457200">
              <a:buFont typeface="+mj-lt"/>
              <a:buAutoNum type="arabicPeriod" startAt="3"/>
            </a:pPr>
            <a:endParaRPr lang="pt-BR" dirty="0" smtClean="0"/>
          </a:p>
          <a:p>
            <a:pPr marL="0" indent="0" algn="ctr">
              <a:buNone/>
            </a:pPr>
            <a:r>
              <a:rPr lang="pt-BR" noProof="0" dirty="0" smtClean="0"/>
              <a:t>2 Timóteo  1:12</a:t>
            </a:r>
          </a:p>
          <a:p>
            <a:pPr marL="0" indent="0" algn="ctr">
              <a:buNone/>
            </a:pPr>
            <a:r>
              <a:rPr lang="pt-BR" noProof="0" dirty="0" smtClean="0"/>
              <a:t>“</a:t>
            </a:r>
            <a:r>
              <a:rPr lang="pt-BR" i="1" dirty="0" smtClean="0"/>
              <a:t>Por cuja causa padeço também isto, mas não me envergonho; porque eu sei em quem tenho crido, e estou certo de que é poderoso para guardar o meu depósito até àquele dia</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PROBLEMA</a:t>
            </a:r>
            <a:br>
              <a:rPr lang="pt-BR" dirty="0" smtClean="0"/>
            </a:br>
            <a:r>
              <a:rPr lang="pt-BR" dirty="0" smtClean="0"/>
              <a:t>Opiniões Diferentes</a:t>
            </a:r>
            <a:endParaRPr lang="pt-BR" dirty="0"/>
          </a:p>
        </p:txBody>
      </p:sp>
      <p:sp>
        <p:nvSpPr>
          <p:cNvPr id="3" name="Content Placeholder 2"/>
          <p:cNvSpPr>
            <a:spLocks noGrp="1"/>
          </p:cNvSpPr>
          <p:nvPr>
            <p:ph idx="1"/>
          </p:nvPr>
        </p:nvSpPr>
        <p:spPr/>
        <p:txBody>
          <a:bodyPr>
            <a:noAutofit/>
          </a:bodyPr>
          <a:lstStyle/>
          <a:p>
            <a:pPr marL="0" indent="0">
              <a:buNone/>
            </a:pPr>
            <a:r>
              <a:rPr lang="pt-PT" dirty="0" smtClean="0"/>
              <a:t>Há posições diferentes sobre a questão se uma pessoa pode ou não perder a sua salvação. </a:t>
            </a:r>
          </a:p>
          <a:p>
            <a:pPr marL="0" indent="0">
              <a:buNone/>
            </a:pPr>
            <a:endParaRPr lang="pt-PT" dirty="0" smtClean="0"/>
          </a:p>
          <a:p>
            <a:pPr marL="449263" indent="-449263">
              <a:buFont typeface="Wingdings" pitchFamily="2" charset="2"/>
              <a:buChar char="q"/>
            </a:pPr>
            <a:r>
              <a:rPr lang="pt-PT" dirty="0" smtClean="0"/>
              <a:t>Posição que Pode Perder A Salvação.</a:t>
            </a:r>
          </a:p>
          <a:p>
            <a:pPr marL="449263" indent="-449263">
              <a:buFont typeface="Wingdings" pitchFamily="2" charset="2"/>
              <a:buChar char="q"/>
            </a:pPr>
            <a:endParaRPr lang="pt-PT" dirty="0" smtClean="0"/>
          </a:p>
          <a:p>
            <a:pPr marL="849313" lvl="1" indent="-449263">
              <a:buFont typeface="Wingdings" pitchFamily="2" charset="2"/>
              <a:buChar char="ü"/>
            </a:pPr>
            <a:r>
              <a:rPr lang="pt-PT" dirty="0" smtClean="0"/>
              <a:t>Por causa de negar Cristo – Somos capazes de um ato de vontade para negar o Senhor, desejar não ser uma parte Dele ou parar de crer nEle. Alguns dizem que a salvação não pode ser perdida, como perder as chaves do carro, mas que pode ser deixada, como deixar elas atrás. </a:t>
            </a:r>
          </a:p>
          <a:p>
            <a:pPr marL="849313" lvl="1" indent="-449263">
              <a:buNone/>
            </a:pPr>
            <a:r>
              <a:rPr lang="pt-PT" dirty="0" smtClean="0"/>
              <a:t> </a:t>
            </a:r>
            <a:r>
              <a:rPr lang="en-US" dirty="0" smtClean="0"/>
              <a:t> </a:t>
            </a:r>
            <a:endParaRPr lang="pt-BR" dirty="0"/>
          </a:p>
        </p:txBody>
      </p:sp>
      <p:pic>
        <p:nvPicPr>
          <p:cNvPr id="4" name="Picture 3" descr="a59375599f9ea2d185ca68440bc91fd4.jpg"/>
          <p:cNvPicPr>
            <a:picLocks noChangeAspect="1"/>
          </p:cNvPicPr>
          <p:nvPr/>
        </p:nvPicPr>
        <p:blipFill>
          <a:blip r:embed="rId2" cstate="print"/>
          <a:stretch>
            <a:fillRect/>
          </a:stretch>
        </p:blipFill>
        <p:spPr>
          <a:xfrm>
            <a:off x="7318320" y="2986936"/>
            <a:ext cx="86409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Font typeface="+mj-lt"/>
              <a:buAutoNum type="arabicPeriod" startAt="3"/>
            </a:pPr>
            <a:r>
              <a:rPr lang="pt-BR" noProof="0" dirty="0" smtClean="0"/>
              <a:t> A salvação é obra de Deus, e não de homens. </a:t>
            </a:r>
          </a:p>
          <a:p>
            <a:pPr marL="457200" indent="-457200">
              <a:buFont typeface="+mj-lt"/>
              <a:buAutoNum type="arabicPeriod" startAt="3"/>
            </a:pPr>
            <a:endParaRPr lang="pt-BR" dirty="0" smtClean="0"/>
          </a:p>
          <a:p>
            <a:pPr marL="0" indent="0" algn="ctr">
              <a:buNone/>
            </a:pPr>
            <a:r>
              <a:rPr lang="pt-BR" noProof="0" dirty="0" smtClean="0"/>
              <a:t>1 Pedro 1:4-5</a:t>
            </a:r>
            <a:r>
              <a:rPr lang="pt-BR" dirty="0" smtClean="0"/>
              <a:t>   </a:t>
            </a:r>
          </a:p>
          <a:p>
            <a:pPr marL="0" indent="0" algn="ctr">
              <a:buNone/>
            </a:pPr>
            <a:r>
              <a:rPr lang="pt-BR" dirty="0" smtClean="0"/>
              <a:t>“</a:t>
            </a:r>
            <a:r>
              <a:rPr lang="pt-BR" i="1" baseline="30000" dirty="0" smtClean="0"/>
              <a:t>4</a:t>
            </a:r>
            <a:r>
              <a:rPr lang="pt-BR" i="1" dirty="0" smtClean="0"/>
              <a:t>Para uma herança incorruptível, incontaminável, e que não se pode murchar, guardada nos céus para vós, </a:t>
            </a:r>
            <a:r>
              <a:rPr lang="pt-BR" i="1" baseline="30000" dirty="0" smtClean="0"/>
              <a:t>5</a:t>
            </a:r>
            <a:r>
              <a:rPr lang="pt-BR" i="1" dirty="0" smtClean="0"/>
              <a:t>Que mediante a fé estais guardados na virtude de Deus para a salvação, já prestes para se revelar no último tempo</a:t>
            </a:r>
            <a:r>
              <a:rPr lang="pt-BR" dirty="0" smtClean="0"/>
              <a:t>,”</a:t>
            </a:r>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AutoNum type="arabicPeriod" startAt="4"/>
            </a:pPr>
            <a:r>
              <a:rPr lang="pt-BR" noProof="0" dirty="0" smtClean="0"/>
              <a:t>A salvação é uma obra terminada – não precisa de mais nada. </a:t>
            </a:r>
          </a:p>
          <a:p>
            <a:pPr marL="457200" indent="-457200">
              <a:buAutoNum type="arabicPeriod" startAt="4"/>
            </a:pPr>
            <a:endParaRPr lang="pt-BR" dirty="0" smtClean="0"/>
          </a:p>
          <a:p>
            <a:pPr marL="0" indent="0" algn="ctr">
              <a:buNone/>
            </a:pPr>
            <a:r>
              <a:rPr lang="pt-BR" noProof="0" dirty="0" smtClean="0"/>
              <a:t> Hebreus 1:3</a:t>
            </a:r>
          </a:p>
          <a:p>
            <a:pPr marL="0" indent="0" algn="ctr">
              <a:buNone/>
            </a:pPr>
            <a:r>
              <a:rPr lang="pt-BR" noProof="0" dirty="0" smtClean="0"/>
              <a:t>“</a:t>
            </a:r>
            <a:r>
              <a:rPr lang="pt-BR" i="1" dirty="0" smtClean="0"/>
              <a:t>O qual, sendo o resplendor da sua glória, e a expressa imagem da sua pessoa, e sustentando todas as coisas pela palavra do seu poder, havendo feito por si mesmo a purificação dos nossos pecados, assentou-se à destra da majestade nas alturas</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AutoNum type="arabicPeriod" startAt="4"/>
            </a:pPr>
            <a:r>
              <a:rPr lang="pt-BR" noProof="0" dirty="0" smtClean="0"/>
              <a:t>A salvação é uma obra terminada – não precisa de mais nada. </a:t>
            </a:r>
          </a:p>
          <a:p>
            <a:pPr marL="457200" indent="-457200">
              <a:buAutoNum type="arabicPeriod" startAt="4"/>
            </a:pPr>
            <a:endParaRPr lang="pt-BR" dirty="0" smtClean="0"/>
          </a:p>
          <a:p>
            <a:pPr marL="0" indent="0" algn="ctr">
              <a:buNone/>
            </a:pPr>
            <a:r>
              <a:rPr lang="pt-BR" noProof="0" dirty="0" smtClean="0"/>
              <a:t>Hebreus 10:10-14</a:t>
            </a:r>
          </a:p>
          <a:p>
            <a:pPr marL="0" indent="0" algn="ctr">
              <a:buNone/>
            </a:pPr>
            <a:r>
              <a:rPr lang="pt-BR" noProof="0" dirty="0" smtClean="0"/>
              <a:t>“</a:t>
            </a:r>
            <a:r>
              <a:rPr lang="pt-BR" baseline="30000" dirty="0" smtClean="0"/>
              <a:t>10</a:t>
            </a:r>
            <a:r>
              <a:rPr lang="pt-BR" dirty="0" smtClean="0"/>
              <a:t>E: Tu, Senhor, no princípio fundaste a terra, E os céus são obra de tuas mãos. </a:t>
            </a:r>
            <a:r>
              <a:rPr lang="pt-BR" baseline="30000" dirty="0" smtClean="0"/>
              <a:t>11</a:t>
            </a:r>
            <a:r>
              <a:rPr lang="pt-BR" dirty="0" smtClean="0"/>
              <a:t>Eles perecerão, mas tu permanecerás; E todos eles, como roupa, envelhecerão, </a:t>
            </a:r>
            <a:r>
              <a:rPr lang="pt-BR" baseline="30000" dirty="0" smtClean="0"/>
              <a:t>12</a:t>
            </a:r>
            <a:r>
              <a:rPr lang="pt-BR" dirty="0" smtClean="0"/>
              <a:t>E como um manto os enrolarás, e serão mudados. Mas tu és o mesmo, E os teus anos não acabarão... </a:t>
            </a:r>
            <a:r>
              <a:rPr lang="pt-BR" baseline="30000"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AutoNum type="arabicPeriod" startAt="4"/>
            </a:pPr>
            <a:r>
              <a:rPr lang="pt-BR" noProof="0" dirty="0" smtClean="0"/>
              <a:t>A salvação é uma obra terminada – não precisa de mais nada. </a:t>
            </a:r>
          </a:p>
          <a:p>
            <a:pPr marL="457200" indent="-457200">
              <a:buAutoNum type="arabicPeriod" startAt="4"/>
            </a:pPr>
            <a:endParaRPr lang="pt-BR" dirty="0" smtClean="0"/>
          </a:p>
          <a:p>
            <a:pPr marL="0" indent="0" algn="ctr">
              <a:buNone/>
            </a:pPr>
            <a:r>
              <a:rPr lang="pt-BR" noProof="0" dirty="0" smtClean="0"/>
              <a:t>Hebreus 10:10-14</a:t>
            </a:r>
          </a:p>
          <a:p>
            <a:pPr marL="0" indent="0" algn="ctr">
              <a:buNone/>
            </a:pPr>
            <a:r>
              <a:rPr lang="pt-BR" noProof="0" dirty="0" smtClean="0"/>
              <a:t>“...</a:t>
            </a:r>
            <a:r>
              <a:rPr lang="pt-BR" i="1" baseline="30000" dirty="0" smtClean="0"/>
              <a:t>13</a:t>
            </a:r>
            <a:r>
              <a:rPr lang="pt-BR" i="1" dirty="0" smtClean="0"/>
              <a:t>E a qual dos anjos disse jamais: Assenta-te à minha destra, Até que ponha a teus inimigos por escabelo de teus pés? </a:t>
            </a:r>
            <a:r>
              <a:rPr lang="pt-BR" i="1" baseline="30000" dirty="0" smtClean="0"/>
              <a:t>14</a:t>
            </a:r>
            <a:r>
              <a:rPr lang="pt-BR" i="1" dirty="0" smtClean="0"/>
              <a:t>Não são porventura todos eles espíritos ministradores, enviados para servir a favor daqueles que hão de herdar a salvação?</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AutoNum type="arabicPeriod" startAt="4"/>
            </a:pPr>
            <a:r>
              <a:rPr lang="pt-BR" noProof="0" dirty="0" smtClean="0"/>
              <a:t>A salvação é uma obra terminada – não precisa de mais nada. </a:t>
            </a:r>
          </a:p>
          <a:p>
            <a:pPr marL="457200" indent="-457200">
              <a:buAutoNum type="arabicPeriod" startAt="4"/>
            </a:pPr>
            <a:endParaRPr lang="pt-BR" dirty="0" smtClean="0"/>
          </a:p>
          <a:p>
            <a:pPr marL="0" indent="0" algn="ctr">
              <a:buNone/>
            </a:pPr>
            <a:r>
              <a:rPr lang="pt-BR" noProof="0" dirty="0" smtClean="0"/>
              <a:t>Atos  13:38-39</a:t>
            </a:r>
          </a:p>
          <a:p>
            <a:pPr marL="0" indent="0" algn="ctr">
              <a:buNone/>
            </a:pPr>
            <a:r>
              <a:rPr lang="pt-BR" noProof="0" dirty="0" smtClean="0"/>
              <a:t>“</a:t>
            </a:r>
            <a:r>
              <a:rPr lang="pt-BR" i="1" baseline="30000" dirty="0" smtClean="0"/>
              <a:t>38</a:t>
            </a:r>
            <a:r>
              <a:rPr lang="pt-BR" i="1" dirty="0" smtClean="0"/>
              <a:t>Seja-vos, pois, notório, homens irmãos, que por este se vos anuncia a remissão dos pecados. </a:t>
            </a:r>
            <a:r>
              <a:rPr lang="pt-BR" i="1" baseline="30000" dirty="0" smtClean="0"/>
              <a:t>39</a:t>
            </a:r>
            <a:r>
              <a:rPr lang="pt-BR" i="1" dirty="0" smtClean="0"/>
              <a:t>E de tudo o que, pela lei de Moisés, não pudestes ser justificados, por ele é justificado todo aquele que crê</a:t>
            </a:r>
            <a:r>
              <a:rPr lang="pt-BR" dirty="0" smtClean="0"/>
              <a:t>.” </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AutoNum type="arabicPeriod" startAt="4"/>
            </a:pPr>
            <a:r>
              <a:rPr lang="pt-BR" noProof="0" dirty="0" smtClean="0"/>
              <a:t>A salvação é uma obra terminada – não precisa de mais nada. </a:t>
            </a:r>
          </a:p>
          <a:p>
            <a:pPr marL="457200" indent="-457200">
              <a:buAutoNum type="arabicPeriod" startAt="4"/>
            </a:pPr>
            <a:endParaRPr lang="pt-BR" dirty="0" smtClean="0"/>
          </a:p>
          <a:p>
            <a:pPr marL="0" indent="0" algn="ctr">
              <a:buNone/>
            </a:pPr>
            <a:r>
              <a:rPr lang="pt-BR" noProof="0" dirty="0" smtClean="0"/>
              <a:t>Romanos 5:18</a:t>
            </a:r>
          </a:p>
          <a:p>
            <a:pPr marL="0" indent="0" algn="ctr">
              <a:buNone/>
            </a:pPr>
            <a:r>
              <a:rPr lang="pt-BR" noProof="0" dirty="0" smtClean="0"/>
              <a:t>”</a:t>
            </a:r>
            <a:r>
              <a:rPr lang="pt-BR" i="1" dirty="0" smtClean="0"/>
              <a:t>Pois assim como por uma só ofensa veio o juízo sobre todos os homens para condenação, assim também por um só ato de justiça veio a graça sobre todos os homens para justificação de vida</a:t>
            </a:r>
            <a:r>
              <a:rPr lang="pt-BR" dirty="0" smtClean="0"/>
              <a:t>.”</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457200" indent="-457200">
              <a:buAutoNum type="arabicPeriod" startAt="4"/>
            </a:pPr>
            <a:r>
              <a:rPr lang="pt-BR" noProof="0" dirty="0" smtClean="0"/>
              <a:t>A salvação é uma obra terminada – não precisa de mais nada. </a:t>
            </a:r>
          </a:p>
          <a:p>
            <a:pPr marL="457200" indent="-457200">
              <a:buAutoNum type="arabicPeriod" startAt="4"/>
            </a:pPr>
            <a:endParaRPr lang="pt-BR" dirty="0" smtClean="0"/>
          </a:p>
          <a:p>
            <a:pPr marL="0" indent="0" algn="ctr">
              <a:buNone/>
            </a:pPr>
            <a:r>
              <a:rPr lang="pt-BR" noProof="0" dirty="0" smtClean="0"/>
              <a:t>Romanos 6:9-10</a:t>
            </a:r>
          </a:p>
          <a:p>
            <a:pPr marL="0" indent="0" algn="ctr">
              <a:buNone/>
            </a:pPr>
            <a:r>
              <a:rPr lang="pt-BR" dirty="0" smtClean="0"/>
              <a:t>“</a:t>
            </a:r>
            <a:r>
              <a:rPr lang="pt-BR" i="1" baseline="30000" dirty="0" smtClean="0"/>
              <a:t>9</a:t>
            </a:r>
            <a:r>
              <a:rPr lang="pt-BR" i="1" dirty="0" smtClean="0"/>
              <a:t>Sabendo que, tendo sido Cristo ressuscitado dentre os mortos, já não morre; a morte não mais tem domínio sobre ele. </a:t>
            </a:r>
            <a:r>
              <a:rPr lang="pt-BR" i="1" baseline="30000" dirty="0" smtClean="0"/>
              <a:t>10</a:t>
            </a:r>
            <a:r>
              <a:rPr lang="pt-BR" i="1" dirty="0" smtClean="0"/>
              <a:t>Pois, quanto a ter morrido, de uma vez morreu para o pecado; mas, quanto a viver, vive para Deus</a:t>
            </a:r>
            <a:r>
              <a:rPr lang="pt-BR" dirty="0" smtClean="0"/>
              <a:t>.”</a:t>
            </a:r>
          </a:p>
          <a:p>
            <a:pPr marL="457200" indent="-457200">
              <a:buAutoNum type="arabicPeriod" startAt="4"/>
            </a:pP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0" indent="0" algn="ctr">
              <a:buNone/>
            </a:pPr>
            <a:endParaRPr lang="pt-BR" noProof="0" dirty="0" smtClean="0"/>
          </a:p>
          <a:p>
            <a:pPr marL="0" indent="0">
              <a:buNone/>
            </a:pPr>
            <a:r>
              <a:rPr lang="pt-BR" noProof="0" dirty="0" smtClean="0"/>
              <a:t>Se uma pessoa acha que ele pode fazer boas obras para obter a salvação, ele naturalmente pensará que poderia perdê-la por más obras.</a:t>
            </a:r>
          </a:p>
          <a:p>
            <a:pPr marL="0" indent="0">
              <a:buNone/>
            </a:pPr>
            <a:endParaRPr lang="pt-BR" noProof="0" dirty="0" smtClean="0"/>
          </a:p>
          <a:p>
            <a:pPr marL="0" indent="0">
              <a:buNone/>
            </a:pPr>
            <a:r>
              <a:rPr lang="pt-BR" noProof="0" dirty="0" smtClean="0"/>
              <a:t>As maneiras que poderia perder a salvação são explicadas em duas maneiras:</a:t>
            </a:r>
          </a:p>
          <a:p>
            <a:pPr marL="0" indent="0">
              <a:buNone/>
            </a:pPr>
            <a:endParaRPr lang="pt-BR" noProof="0" dirty="0" smtClean="0"/>
          </a:p>
          <a:p>
            <a:pPr marL="457200" indent="-457200" algn="ctr">
              <a:buFont typeface="+mj-lt"/>
              <a:buAutoNum type="arabicPeriod"/>
            </a:pPr>
            <a:r>
              <a:rPr lang="pt-BR" noProof="0" dirty="0" smtClean="0"/>
              <a:t>Seja Desobediente.</a:t>
            </a:r>
          </a:p>
          <a:p>
            <a:pPr marL="457200" indent="-457200" algn="ctr">
              <a:buFont typeface="+mj-lt"/>
              <a:buAutoNum type="arabicPeriod"/>
            </a:pPr>
            <a:r>
              <a:rPr lang="pt-BR" noProof="0" dirty="0" smtClean="0"/>
              <a:t>Não Permanece Fiel. </a:t>
            </a:r>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0" indent="0" algn="ctr">
              <a:buNone/>
            </a:pPr>
            <a:endParaRPr lang="pt-BR" noProof="0" dirty="0" smtClean="0"/>
          </a:p>
          <a:p>
            <a:pPr marL="0" indent="0">
              <a:buNone/>
            </a:pPr>
            <a:r>
              <a:rPr lang="pt-BR" noProof="0" dirty="0" smtClean="0"/>
              <a:t>Qualquer que seja a posição tomada, ambos são dependentes de fidelidade e da capacidade do homem.</a:t>
            </a:r>
            <a:br>
              <a:rPr lang="pt-BR" noProof="0" dirty="0" smtClean="0"/>
            </a:br>
            <a:r>
              <a:rPr lang="pt-BR" noProof="0" dirty="0" smtClean="0"/>
              <a:t>Se a nossa salvação depende de nós permanecermos fiéis e sermos obedientes, então estamos mantendo nossa salvação por boas obras!</a:t>
            </a:r>
          </a:p>
          <a:p>
            <a:pPr marL="0" indent="0">
              <a:buNone/>
            </a:pPr>
            <a:endParaRPr lang="pt-BR" noProof="0" dirty="0" smtClean="0"/>
          </a:p>
          <a:p>
            <a:pPr marL="0" indent="0">
              <a:buNone/>
            </a:pPr>
            <a:r>
              <a:rPr lang="pt-BR" noProof="0" dirty="0" smtClean="0"/>
              <a:t>Assim a salvação depende sobre nosso comportamento, e não é um presente, nem é de graça (favor não merecido).  </a:t>
            </a:r>
          </a:p>
          <a:p>
            <a:pPr marL="0" indent="0">
              <a:buNone/>
            </a:pPr>
            <a:endParaRPr lang="pt-BR" noProof="0" dirty="0" smtClean="0"/>
          </a:p>
          <a:p>
            <a:pPr lvl="3"/>
            <a:endParaRPr lang="pt-BR" noProof="0" dirty="0" smtClean="0"/>
          </a:p>
          <a:p>
            <a:pPr lvl="3"/>
            <a:endParaRPr lang="pt-BR" noProof="0" dirty="0" smtClean="0"/>
          </a:p>
          <a:p>
            <a:pPr lvl="3">
              <a:buNone/>
            </a:pP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0" indent="0" algn="ctr">
              <a:buNone/>
            </a:pPr>
            <a:endParaRPr lang="pt-BR" sz="800" noProof="0" dirty="0" smtClean="0"/>
          </a:p>
          <a:p>
            <a:pPr marL="0" indent="0">
              <a:buNone/>
            </a:pPr>
            <a:r>
              <a:rPr lang="pt-BR" noProof="0" dirty="0" smtClean="0"/>
              <a:t>Seria impossível para alguém saber se vai para o Céu quando morrer se dependesse de nós mesmos:</a:t>
            </a:r>
          </a:p>
          <a:p>
            <a:pPr marL="0" indent="0">
              <a:buNone/>
            </a:pPr>
            <a:endParaRPr lang="pt-BR" sz="800" noProof="0" dirty="0" smtClean="0"/>
          </a:p>
          <a:p>
            <a:pPr marL="0" indent="0">
              <a:buNone/>
            </a:pPr>
            <a:r>
              <a:rPr lang="pt-BR" noProof="0" dirty="0" smtClean="0"/>
              <a:t> 1 Coríntios 10:12, “</a:t>
            </a:r>
            <a:r>
              <a:rPr lang="pt-BR" i="1" noProof="0" dirty="0" smtClean="0"/>
              <a:t>Aquele, pois, que cuida estar em pé, olhe não caia</a:t>
            </a:r>
            <a:r>
              <a:rPr lang="pt-BR" noProof="0" dirty="0" smtClean="0"/>
              <a:t>.”</a:t>
            </a:r>
          </a:p>
          <a:p>
            <a:pPr marL="0" indent="0">
              <a:buNone/>
            </a:pPr>
            <a:endParaRPr lang="pt-BR" sz="800" noProof="0" dirty="0" smtClean="0"/>
          </a:p>
          <a:p>
            <a:pPr marL="0" indent="0">
              <a:buNone/>
            </a:pPr>
            <a:r>
              <a:rPr lang="pt-BR" noProof="0" dirty="0" smtClean="0"/>
              <a:t>Provérbios 16:18, “</a:t>
            </a:r>
            <a:r>
              <a:rPr lang="pt-BR" i="1" dirty="0" smtClean="0"/>
              <a:t>A soberba precede a ruína, e a altivez do espírito precede a queda</a:t>
            </a:r>
            <a:r>
              <a:rPr lang="pt-BR" noProof="0" dirty="0" smtClean="0"/>
              <a:t>.”</a:t>
            </a:r>
          </a:p>
          <a:p>
            <a:pPr marL="0" indent="0">
              <a:buNone/>
            </a:pPr>
            <a:endParaRPr lang="pt-BR" sz="800" noProof="0" dirty="0" smtClean="0"/>
          </a:p>
          <a:p>
            <a:pPr marL="0" lvl="0" indent="0">
              <a:buNone/>
            </a:pPr>
            <a:r>
              <a:rPr lang="pt-BR" noProof="0" dirty="0" smtClean="0">
                <a:solidFill>
                  <a:prstClr val="white"/>
                </a:solidFill>
              </a:rPr>
              <a:t>Jeremias 17:9, “</a:t>
            </a:r>
            <a:r>
              <a:rPr lang="pt-BR" i="1" noProof="0" dirty="0" smtClean="0">
                <a:solidFill>
                  <a:prstClr val="white"/>
                </a:solidFill>
              </a:rPr>
              <a:t>Enganoso é o coração, mais do que todas as coisas, e perverso; quem o conhecerá?</a:t>
            </a:r>
            <a:r>
              <a:rPr lang="pt-BR" noProof="0" dirty="0" smtClean="0">
                <a:solidFill>
                  <a:prstClr val="white"/>
                </a:solidFill>
              </a:rPr>
              <a:t>”</a:t>
            </a:r>
          </a:p>
          <a:p>
            <a:pPr marL="0" indent="0">
              <a:buNone/>
            </a:pPr>
            <a:endParaRPr lang="pt-BR" sz="800"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dissolv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PROBLEMA</a:t>
            </a:r>
            <a:br>
              <a:rPr lang="pt-BR" dirty="0" smtClean="0"/>
            </a:br>
            <a:r>
              <a:rPr lang="pt-BR" dirty="0" smtClean="0"/>
              <a:t>Opiniões Diferentes</a:t>
            </a:r>
            <a:endParaRPr lang="pt-BR" dirty="0"/>
          </a:p>
        </p:txBody>
      </p:sp>
      <p:sp>
        <p:nvSpPr>
          <p:cNvPr id="3" name="Content Placeholder 2"/>
          <p:cNvSpPr>
            <a:spLocks noGrp="1"/>
          </p:cNvSpPr>
          <p:nvPr>
            <p:ph idx="1"/>
          </p:nvPr>
        </p:nvSpPr>
        <p:spPr/>
        <p:txBody>
          <a:bodyPr>
            <a:noAutofit/>
          </a:bodyPr>
          <a:lstStyle/>
          <a:p>
            <a:pPr marL="0" indent="0">
              <a:buNone/>
            </a:pPr>
            <a:r>
              <a:rPr lang="pt-PT" dirty="0"/>
              <a:t>Há posições diferentes sobre a questão se uma pessoa pode ou não perder a sua salvação. </a:t>
            </a:r>
          </a:p>
          <a:p>
            <a:pPr marL="0" indent="0">
              <a:buNone/>
            </a:pPr>
            <a:endParaRPr lang="pt-PT" dirty="0" smtClean="0"/>
          </a:p>
          <a:p>
            <a:pPr marL="449263" indent="-449263">
              <a:buFont typeface="Wingdings" pitchFamily="2" charset="2"/>
              <a:buChar char="q"/>
            </a:pPr>
            <a:r>
              <a:rPr lang="pt-PT" dirty="0" smtClean="0"/>
              <a:t>Posição que NÃO Pode Perder A Salvação.</a:t>
            </a:r>
          </a:p>
          <a:p>
            <a:pPr marL="449263" indent="-449263">
              <a:buFont typeface="Wingdings" pitchFamily="2" charset="2"/>
              <a:buChar char="q"/>
            </a:pPr>
            <a:endParaRPr lang="pt-PT" dirty="0" smtClean="0"/>
          </a:p>
          <a:p>
            <a:pPr marL="849313" lvl="1" indent="-449263">
              <a:buFont typeface="Wingdings" pitchFamily="2" charset="2"/>
              <a:buChar char="ü"/>
            </a:pPr>
            <a:r>
              <a:rPr lang="pt-PT" dirty="0" smtClean="0"/>
              <a:t>Outra posição afirma que não é possível perder a salvação, pois ela depende completamente de Deus e a sua graça. Uma vez salvo, salvo para sempre.</a:t>
            </a:r>
            <a:r>
              <a:rPr lang="en-US" dirty="0" smtClean="0"/>
              <a:t> </a:t>
            </a:r>
            <a:endParaRPr lang="pt-BR" dirty="0"/>
          </a:p>
        </p:txBody>
      </p:sp>
      <p:pic>
        <p:nvPicPr>
          <p:cNvPr id="4" name="Picture 3" descr="smiley-face-thumbs-up-thank-you-LcKd8appi.jpeg"/>
          <p:cNvPicPr>
            <a:picLocks noChangeAspect="1"/>
          </p:cNvPicPr>
          <p:nvPr/>
        </p:nvPicPr>
        <p:blipFill>
          <a:blip r:embed="rId2" cstate="print"/>
          <a:stretch>
            <a:fillRect/>
          </a:stretch>
        </p:blipFill>
        <p:spPr>
          <a:xfrm>
            <a:off x="7648313" y="3126418"/>
            <a:ext cx="1002630" cy="6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0" indent="0" algn="ctr">
              <a:buNone/>
            </a:pPr>
            <a:endParaRPr lang="pt-BR" sz="800" noProof="0" dirty="0" smtClean="0"/>
          </a:p>
          <a:p>
            <a:pPr marL="0" indent="0">
              <a:buNone/>
            </a:pPr>
            <a:r>
              <a:rPr lang="pt-BR" noProof="0" dirty="0" smtClean="0"/>
              <a:t>Seria impossível para alguém saber se vai para o Céu quando morrer se </a:t>
            </a:r>
            <a:r>
              <a:rPr lang="pt-BR" dirty="0"/>
              <a:t>dependesse de nós mesmos :</a:t>
            </a:r>
            <a:endParaRPr lang="pt-BR" noProof="0" dirty="0" smtClean="0"/>
          </a:p>
          <a:p>
            <a:pPr marL="0" indent="0">
              <a:buNone/>
            </a:pPr>
            <a:endParaRPr lang="pt-BR" sz="800" noProof="0" dirty="0" smtClean="0"/>
          </a:p>
          <a:p>
            <a:pPr marL="0" indent="0">
              <a:buNone/>
            </a:pPr>
            <a:r>
              <a:rPr lang="pt-BR" noProof="0" dirty="0" smtClean="0"/>
              <a:t>1 João 1:8, “</a:t>
            </a:r>
            <a:r>
              <a:rPr lang="pt-BR" i="1" noProof="0" dirty="0" smtClean="0"/>
              <a:t>Se dissermos que não temos pecado, enganamo-nos a nós mesmos, e não há verdade em nós</a:t>
            </a:r>
            <a:r>
              <a:rPr lang="pt-BR" noProof="0" dirty="0" smtClean="0"/>
              <a:t>.</a:t>
            </a:r>
            <a:r>
              <a:rPr lang="pt-BR" baseline="30000" noProof="0" dirty="0" smtClean="0"/>
              <a:t>”</a:t>
            </a:r>
          </a:p>
          <a:p>
            <a:pPr marL="0" indent="0">
              <a:buNone/>
            </a:pPr>
            <a:endParaRPr lang="pt-BR" sz="800" noProof="0" dirty="0" smtClean="0"/>
          </a:p>
          <a:p>
            <a:pPr marL="0" indent="0">
              <a:buNone/>
            </a:pPr>
            <a:endParaRPr lang="pt-BR" sz="800" noProof="0" dirty="0" smtClean="0"/>
          </a:p>
          <a:p>
            <a:pPr marL="0" indent="0">
              <a:buNone/>
            </a:pPr>
            <a:r>
              <a:rPr lang="pt-BR" noProof="0" dirty="0" smtClean="0"/>
              <a:t>Tiago 2:10, “</a:t>
            </a:r>
            <a:r>
              <a:rPr lang="pt-BR" i="1" noProof="0" dirty="0" smtClean="0"/>
              <a:t>Porque qualquer que guardar toda a lei, e tropeçar em um só ponto, tornou-se culpado de todos</a:t>
            </a:r>
            <a:r>
              <a:rPr lang="pt-BR" noProof="0" dirty="0" smtClean="0"/>
              <a:t>.” </a:t>
            </a:r>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dissolv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0" indent="0" algn="ctr">
              <a:buNone/>
            </a:pPr>
            <a:endParaRPr lang="pt-BR" sz="800" noProof="0" dirty="0" smtClean="0"/>
          </a:p>
          <a:p>
            <a:pPr marL="0" indent="0">
              <a:buNone/>
            </a:pPr>
            <a:r>
              <a:rPr lang="pt-BR" noProof="0" dirty="0" smtClean="0"/>
              <a:t>Seria impossível para alguém saber se vai para o Céu quando morrer se </a:t>
            </a:r>
            <a:r>
              <a:rPr lang="pt-BR" dirty="0"/>
              <a:t>dependesse de nós mesmos :</a:t>
            </a:r>
            <a:endParaRPr lang="pt-BR" noProof="0" dirty="0" smtClean="0"/>
          </a:p>
          <a:p>
            <a:pPr marL="0" indent="0">
              <a:buNone/>
            </a:pPr>
            <a:endParaRPr lang="pt-BR" noProof="0" dirty="0" smtClean="0"/>
          </a:p>
          <a:p>
            <a:pPr marL="0" indent="0">
              <a:buNone/>
            </a:pPr>
            <a:r>
              <a:rPr lang="pt-BR" noProof="0" dirty="0" smtClean="0"/>
              <a:t>Gálatas 3:10, “</a:t>
            </a:r>
            <a:r>
              <a:rPr lang="pt-BR" i="1" noProof="0" dirty="0" smtClean="0"/>
              <a:t>Todos aqueles, pois, que são das obras da lei estão debaixo da maldição; porque está escrito: Maldito todo aquele que não permanecer em todas as coisas que estão escritas no livro da lei, para fazê-las</a:t>
            </a:r>
            <a:r>
              <a:rPr lang="pt-BR" noProof="0" dirty="0" smtClean="0"/>
              <a:t>.” </a:t>
            </a:r>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a:xfrm>
            <a:off x="457200" y="1600200"/>
            <a:ext cx="8229600" cy="4781128"/>
          </a:xfrm>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0" indent="0" algn="ctr">
              <a:buNone/>
            </a:pPr>
            <a:endParaRPr lang="pt-BR" sz="800" noProof="0" dirty="0" smtClean="0"/>
          </a:p>
          <a:p>
            <a:pPr marL="0" indent="0">
              <a:buNone/>
            </a:pPr>
            <a:r>
              <a:rPr lang="pt-BR" noProof="0" dirty="0" smtClean="0"/>
              <a:t>Seria impossível para alguém saber se vai para o Céu quando morrer se </a:t>
            </a:r>
            <a:r>
              <a:rPr lang="pt-BR" dirty="0"/>
              <a:t>dependesse de nós mesmos :</a:t>
            </a:r>
            <a:endParaRPr lang="pt-BR" noProof="0" dirty="0" smtClean="0"/>
          </a:p>
          <a:p>
            <a:pPr marL="0" indent="0">
              <a:buNone/>
            </a:pPr>
            <a:endParaRPr lang="pt-BR" noProof="0" dirty="0" smtClean="0"/>
          </a:p>
          <a:p>
            <a:pPr marL="0" indent="0">
              <a:buNone/>
            </a:pPr>
            <a:r>
              <a:rPr lang="pt-BR" noProof="0" dirty="0" smtClean="0"/>
              <a:t>Romanos 7:16-25, “</a:t>
            </a:r>
            <a:r>
              <a:rPr lang="pt-BR" i="1" noProof="0" dirty="0" smtClean="0"/>
              <a:t>E, se faço o que não quero, consinto com a lei, que é boa.</a:t>
            </a:r>
            <a:r>
              <a:rPr lang="pt-BR" i="1" baseline="30000" noProof="0" dirty="0" smtClean="0"/>
              <a:t>  </a:t>
            </a:r>
            <a:r>
              <a:rPr lang="pt-BR" i="1" noProof="0" dirty="0" smtClean="0"/>
              <a:t>De maneira que agora já não sou eu que faço isto, mas o pecado que habita em mim.</a:t>
            </a:r>
            <a:r>
              <a:rPr lang="pt-BR" i="1" baseline="30000" noProof="0" dirty="0" smtClean="0"/>
              <a:t>  </a:t>
            </a:r>
            <a:r>
              <a:rPr lang="pt-BR" i="1" noProof="0" dirty="0" smtClean="0"/>
              <a:t>Porque eu sei que em mim, isto é, na minha carne, não habita bem algum; e com efeito o querer está em mim, mas não consigo realizar o bem...</a:t>
            </a:r>
            <a:r>
              <a:rPr lang="pt-BR" i="1" baseline="30000" noProof="0" dirty="0" smtClean="0"/>
              <a:t>”</a:t>
            </a: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a:xfrm>
            <a:off x="457200" y="1600200"/>
            <a:ext cx="8229600" cy="4781128"/>
          </a:xfrm>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0" indent="0" algn="ctr">
              <a:buNone/>
            </a:pPr>
            <a:endParaRPr lang="pt-BR" sz="800" noProof="0" dirty="0" smtClean="0"/>
          </a:p>
          <a:p>
            <a:pPr marL="0" indent="0">
              <a:buNone/>
            </a:pPr>
            <a:r>
              <a:rPr lang="pt-BR" noProof="0" dirty="0" smtClean="0"/>
              <a:t>Seria impossível para alguém saber se vai para o Céu quando morrer se </a:t>
            </a:r>
            <a:r>
              <a:rPr lang="pt-BR" dirty="0"/>
              <a:t>dependesse de nós mesmos :</a:t>
            </a:r>
            <a:endParaRPr lang="pt-BR" noProof="0" dirty="0" smtClean="0"/>
          </a:p>
          <a:p>
            <a:pPr marL="0" indent="0">
              <a:buNone/>
            </a:pPr>
            <a:endParaRPr lang="pt-BR" dirty="0" smtClean="0"/>
          </a:p>
          <a:p>
            <a:pPr marL="0" indent="0">
              <a:buNone/>
            </a:pPr>
            <a:r>
              <a:rPr lang="pt-BR" dirty="0" smtClean="0"/>
              <a:t>Romanos 7:16-25, “...</a:t>
            </a:r>
            <a:r>
              <a:rPr lang="pt-BR" i="1" baseline="30000" dirty="0" smtClean="0"/>
              <a:t> </a:t>
            </a:r>
            <a:r>
              <a:rPr lang="pt-BR" i="1" dirty="0" smtClean="0"/>
              <a:t>Porque não faço o bem que quero, mas o mal que não quero esse faço.</a:t>
            </a:r>
            <a:r>
              <a:rPr lang="pt-BR" i="1" baseline="30000" dirty="0" smtClean="0"/>
              <a:t>  </a:t>
            </a:r>
            <a:r>
              <a:rPr lang="pt-BR" i="1" dirty="0" smtClean="0"/>
              <a:t>Ora, se eu faço o que não quero, já o não faço eu, mas o pecado que habita em mim. </a:t>
            </a:r>
            <a:r>
              <a:rPr lang="pt-BR" i="1" baseline="30000" dirty="0" smtClean="0"/>
              <a:t> </a:t>
            </a:r>
            <a:r>
              <a:rPr lang="pt-BR" i="1" dirty="0" smtClean="0"/>
              <a:t>Acho então esta lei em mim, que, quando quero fazer o bem, o mal está comigo...”</a:t>
            </a:r>
            <a:endParaRPr lang="en-US"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PROBLEMA</a:t>
            </a:r>
            <a:br>
              <a:rPr lang="pt-BR" dirty="0" smtClean="0"/>
            </a:br>
            <a:r>
              <a:rPr lang="pt-BR" dirty="0" smtClean="0"/>
              <a:t>Porque Tanta Confusão?</a:t>
            </a:r>
            <a:endParaRPr lang="pt-BR" dirty="0"/>
          </a:p>
        </p:txBody>
      </p:sp>
      <p:sp>
        <p:nvSpPr>
          <p:cNvPr id="3" name="Content Placeholder 2"/>
          <p:cNvSpPr>
            <a:spLocks noGrp="1"/>
          </p:cNvSpPr>
          <p:nvPr>
            <p:ph idx="1"/>
          </p:nvPr>
        </p:nvSpPr>
        <p:spPr>
          <a:xfrm>
            <a:off x="457200" y="1600200"/>
            <a:ext cx="8229600" cy="4781128"/>
          </a:xfrm>
        </p:spPr>
        <p:txBody>
          <a:bodyPr>
            <a:noAutofit/>
          </a:bodyPr>
          <a:lstStyle/>
          <a:p>
            <a:pPr marL="0" indent="0" algn="ctr">
              <a:buNone/>
            </a:pPr>
            <a:r>
              <a:rPr lang="pt-BR" dirty="0" smtClean="0"/>
              <a:t>A Natureza da Salvação.</a:t>
            </a:r>
          </a:p>
          <a:p>
            <a:pPr marL="0" indent="0" algn="ctr">
              <a:buNone/>
            </a:pPr>
            <a:r>
              <a:rPr lang="pt-BR" dirty="0" smtClean="0"/>
              <a:t>Salvação é um presente gratuito.</a:t>
            </a:r>
          </a:p>
          <a:p>
            <a:pPr marL="0" indent="0" algn="ctr">
              <a:buNone/>
            </a:pPr>
            <a:endParaRPr lang="pt-BR" sz="800" dirty="0" smtClean="0"/>
          </a:p>
          <a:p>
            <a:pPr marL="0" indent="0">
              <a:buNone/>
            </a:pPr>
            <a:r>
              <a:rPr lang="pt-BR" dirty="0" smtClean="0"/>
              <a:t>Seria impossível para alguém saber se vai para o Céu quando morrer se </a:t>
            </a:r>
            <a:r>
              <a:rPr lang="pt-BR" dirty="0"/>
              <a:t>dependesse de nós mesmos </a:t>
            </a:r>
            <a:r>
              <a:rPr lang="pt-BR" dirty="0" smtClean="0"/>
              <a:t>:</a:t>
            </a:r>
          </a:p>
          <a:p>
            <a:pPr marL="0" indent="0">
              <a:buNone/>
            </a:pPr>
            <a:endParaRPr lang="pt-BR" dirty="0" smtClean="0"/>
          </a:p>
          <a:p>
            <a:pPr marL="0" indent="0">
              <a:buNone/>
            </a:pPr>
            <a:r>
              <a:rPr lang="pt-BR" dirty="0" smtClean="0"/>
              <a:t>Romanos 7:16-25, “...</a:t>
            </a:r>
            <a:r>
              <a:rPr lang="pt-BR" i="1" baseline="30000" dirty="0" smtClean="0"/>
              <a:t> </a:t>
            </a:r>
            <a:r>
              <a:rPr lang="pt-BR" i="1" dirty="0" smtClean="0"/>
              <a:t>Porque, segundo o homem interior, tenho prazer na lei de Deus; </a:t>
            </a:r>
            <a:r>
              <a:rPr lang="pt-BR" i="1" baseline="30000" dirty="0" smtClean="0"/>
              <a:t> </a:t>
            </a:r>
            <a:r>
              <a:rPr lang="pt-BR" i="1" dirty="0" smtClean="0"/>
              <a:t>Mas vejo nos meus membros outra lei, que batalha contra a lei do meu entendimento, e me prende debaixo da lei do pecado que está nos meus membros...”</a:t>
            </a:r>
            <a:endParaRPr lang="en-US"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PROBLEMA</a:t>
            </a:r>
            <a:br>
              <a:rPr lang="pt-BR" dirty="0" smtClean="0"/>
            </a:br>
            <a:r>
              <a:rPr lang="pt-BR" dirty="0" smtClean="0"/>
              <a:t>Porque Tanta Confusão?</a:t>
            </a:r>
            <a:endParaRPr lang="pt-BR" dirty="0"/>
          </a:p>
        </p:txBody>
      </p:sp>
      <p:sp>
        <p:nvSpPr>
          <p:cNvPr id="3" name="Content Placeholder 2"/>
          <p:cNvSpPr>
            <a:spLocks noGrp="1"/>
          </p:cNvSpPr>
          <p:nvPr>
            <p:ph idx="1"/>
          </p:nvPr>
        </p:nvSpPr>
        <p:spPr>
          <a:xfrm>
            <a:off x="457200" y="1600200"/>
            <a:ext cx="8229600" cy="4781128"/>
          </a:xfrm>
        </p:spPr>
        <p:txBody>
          <a:bodyPr>
            <a:noAutofit/>
          </a:bodyPr>
          <a:lstStyle/>
          <a:p>
            <a:pPr marL="0" indent="0" algn="ctr">
              <a:buNone/>
            </a:pPr>
            <a:r>
              <a:rPr lang="pt-BR" dirty="0" smtClean="0"/>
              <a:t>A Natureza da Salvação.</a:t>
            </a:r>
          </a:p>
          <a:p>
            <a:pPr marL="0" indent="0" algn="ctr">
              <a:buNone/>
            </a:pPr>
            <a:r>
              <a:rPr lang="pt-BR" dirty="0" smtClean="0"/>
              <a:t>Salvação é um presente gratuito.</a:t>
            </a:r>
          </a:p>
          <a:p>
            <a:pPr marL="0" indent="0" algn="ctr">
              <a:buNone/>
            </a:pPr>
            <a:endParaRPr lang="pt-BR" sz="800" dirty="0" smtClean="0"/>
          </a:p>
          <a:p>
            <a:pPr marL="0" indent="0">
              <a:buNone/>
            </a:pPr>
            <a:r>
              <a:rPr lang="pt-BR" dirty="0" smtClean="0"/>
              <a:t>Seria impossível para alguém saber se vai para o Céu quando morrer se </a:t>
            </a:r>
            <a:r>
              <a:rPr lang="pt-BR" dirty="0"/>
              <a:t>dependesse de nós mesmos </a:t>
            </a:r>
            <a:r>
              <a:rPr lang="pt-BR" dirty="0" smtClean="0"/>
              <a:t>:</a:t>
            </a:r>
          </a:p>
          <a:p>
            <a:pPr marL="0" indent="0">
              <a:buNone/>
            </a:pPr>
            <a:endParaRPr lang="pt-BR" dirty="0" smtClean="0"/>
          </a:p>
          <a:p>
            <a:pPr marL="0" indent="0">
              <a:buNone/>
            </a:pPr>
            <a:r>
              <a:rPr lang="pt-BR" dirty="0" smtClean="0"/>
              <a:t>Romanos 7:16-25, “...</a:t>
            </a:r>
            <a:r>
              <a:rPr lang="pt-BR" i="1" baseline="30000" dirty="0" smtClean="0"/>
              <a:t> </a:t>
            </a:r>
            <a:r>
              <a:rPr lang="pt-BR" i="1" dirty="0" smtClean="0"/>
              <a:t>Miserável homem que eu sou! quem me livrará do corpo desta morte?</a:t>
            </a:r>
            <a:r>
              <a:rPr lang="pt-BR" i="1" baseline="30000" dirty="0" smtClean="0"/>
              <a:t> 25 </a:t>
            </a:r>
            <a:r>
              <a:rPr lang="pt-BR" i="1" dirty="0" smtClean="0"/>
              <a:t>Dou graças a Deus por Jesus Cristo nosso Senhor. Assim que eu mesmo com o entendimento sirvo à lei de Deus, mas com a carne à lei do pecado.”</a:t>
            </a:r>
          </a:p>
          <a:p>
            <a:pPr marL="0" indent="0">
              <a:buNone/>
            </a:pPr>
            <a:endParaRPr lang="pt-BR" dirty="0" smtClean="0"/>
          </a:p>
          <a:p>
            <a:pPr marL="0" indent="0">
              <a:buNone/>
            </a:pPr>
            <a:endParaRPr lang="pt-BR" dirty="0" smtClean="0"/>
          </a:p>
          <a:p>
            <a:pPr marL="0" indent="0">
              <a:buNone/>
            </a:pPr>
            <a:endParaRPr lang="pt-BR" dirty="0" smtClean="0"/>
          </a:p>
          <a:p>
            <a:pPr lvl="3"/>
            <a:endParaRPr lang="pt-BR" dirty="0" smtClean="0"/>
          </a:p>
          <a:p>
            <a:pPr lvl="3"/>
            <a:endParaRPr lang="pt-BR" dirty="0" smtClean="0"/>
          </a:p>
          <a:p>
            <a:pPr lvl="3">
              <a:buNone/>
            </a:pPr>
            <a:endParaRPr lang="en-US"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1128"/>
          </a:xfrm>
        </p:spPr>
        <p:txBody>
          <a:bodyPr>
            <a:noAutofit/>
          </a:bodyPr>
          <a:lstStyle/>
          <a:p>
            <a:pPr marL="0" indent="0" algn="ctr">
              <a:buNone/>
            </a:pPr>
            <a:r>
              <a:rPr lang="pt-BR" dirty="0" smtClean="0"/>
              <a:t>A Natureza da Salvação.</a:t>
            </a:r>
          </a:p>
          <a:p>
            <a:pPr marL="0" indent="0" algn="ctr">
              <a:buNone/>
            </a:pPr>
            <a:r>
              <a:rPr lang="pt-BR" dirty="0" smtClean="0"/>
              <a:t>Salvação é um presente gratuito.</a:t>
            </a:r>
          </a:p>
          <a:p>
            <a:pPr marL="0" indent="0" algn="ctr">
              <a:buNone/>
            </a:pPr>
            <a:endParaRPr lang="pt-BR" sz="800" dirty="0" smtClean="0"/>
          </a:p>
          <a:p>
            <a:pPr marL="0" indent="0">
              <a:buNone/>
            </a:pPr>
            <a:r>
              <a:rPr lang="pt-BR" dirty="0" smtClean="0"/>
              <a:t>Seria impossível para alguém saber se vai para o Céu quando morrer se </a:t>
            </a:r>
            <a:r>
              <a:rPr lang="pt-BR" dirty="0"/>
              <a:t>dependesse de nós mesmos </a:t>
            </a:r>
            <a:r>
              <a:rPr lang="pt-BR" dirty="0" smtClean="0"/>
              <a:t>:</a:t>
            </a:r>
          </a:p>
          <a:p>
            <a:pPr marL="0" indent="0">
              <a:buNone/>
            </a:pPr>
            <a:endParaRPr lang="pt-BR" dirty="0" smtClean="0"/>
          </a:p>
          <a:p>
            <a:pPr marL="0" indent="0">
              <a:buNone/>
            </a:pPr>
            <a:r>
              <a:rPr lang="pt-BR" dirty="0" smtClean="0"/>
              <a:t>Romanos 7:24, “...</a:t>
            </a:r>
            <a:r>
              <a:rPr lang="pt-BR" i="1" baseline="30000" dirty="0" smtClean="0"/>
              <a:t> </a:t>
            </a:r>
            <a:r>
              <a:rPr lang="pt-BR" i="1" u="sng" dirty="0" smtClean="0"/>
              <a:t>Miserável homem que eu sou! </a:t>
            </a:r>
            <a:r>
              <a:rPr lang="pt-BR" i="1" dirty="0" smtClean="0"/>
              <a:t>quem me livrará do corpo desta morte?”</a:t>
            </a:r>
            <a:endParaRPr lang="pt-BR" dirty="0" smtClean="0"/>
          </a:p>
          <a:p>
            <a:pPr marL="0" indent="0">
              <a:buNone/>
            </a:pPr>
            <a:endParaRPr lang="pt-BR" dirty="0" smtClean="0"/>
          </a:p>
          <a:p>
            <a:pPr marL="0" indent="0">
              <a:buNone/>
            </a:pPr>
            <a:endParaRPr lang="pt-BR" dirty="0" smtClean="0"/>
          </a:p>
          <a:p>
            <a:pPr lvl="3"/>
            <a:endParaRPr lang="pt-BR" dirty="0" smtClean="0"/>
          </a:p>
          <a:p>
            <a:pPr lvl="3"/>
            <a:endParaRPr lang="pt-BR" dirty="0" smtClean="0"/>
          </a:p>
          <a:p>
            <a:pPr lvl="3">
              <a:buNone/>
            </a:pPr>
            <a:endParaRPr lang="en-US" dirty="0" smtClean="0"/>
          </a:p>
        </p:txBody>
      </p:sp>
      <p:sp>
        <p:nvSpPr>
          <p:cNvPr id="7" name="TextBox 6"/>
          <p:cNvSpPr txBox="1"/>
          <p:nvPr/>
        </p:nvSpPr>
        <p:spPr>
          <a:xfrm>
            <a:off x="611560" y="5085184"/>
            <a:ext cx="7992888" cy="1446550"/>
          </a:xfrm>
          <a:prstGeom prst="rect">
            <a:avLst/>
          </a:prstGeom>
          <a:solidFill>
            <a:schemeClr val="bg1">
              <a:lumMod val="65000"/>
            </a:schemeClr>
          </a:solidFill>
          <a:ln>
            <a:solidFill>
              <a:schemeClr val="tx1"/>
            </a:solidFill>
          </a:ln>
          <a:scene3d>
            <a:camera prst="orthographicFront"/>
            <a:lightRig rig="threePt" dir="t"/>
          </a:scene3d>
          <a:sp3d>
            <a:bevelT/>
          </a:sp3d>
        </p:spPr>
        <p:txBody>
          <a:bodyPr wrap="square" rtlCol="0">
            <a:spAutoFit/>
          </a:bodyPr>
          <a:lstStyle/>
          <a:p>
            <a:pPr marL="1968500"/>
            <a:endParaRPr lang="pt-BR" sz="800" b="1" dirty="0" smtClean="0">
              <a:latin typeface="Arial" pitchFamily="34" charset="0"/>
              <a:cs typeface="Arial" pitchFamily="34" charset="0"/>
            </a:endParaRPr>
          </a:p>
          <a:p>
            <a:pPr marL="1968500"/>
            <a:r>
              <a:rPr lang="pt-BR" sz="2400" b="1" dirty="0" smtClean="0">
                <a:latin typeface="Arial" pitchFamily="34" charset="0"/>
                <a:cs typeface="Arial" pitchFamily="34" charset="0"/>
              </a:rPr>
              <a:t>Que vida miserável, nunca sabendo com certeza se vai para o Céu ou não quando morrer.</a:t>
            </a:r>
          </a:p>
          <a:p>
            <a:pPr marL="1968500"/>
            <a:endParaRPr lang="pt-BR" sz="800" b="1" dirty="0">
              <a:latin typeface="Arial" pitchFamily="34" charset="0"/>
              <a:cs typeface="Arial" pitchFamily="34" charset="0"/>
            </a:endParaRPr>
          </a:p>
        </p:txBody>
      </p:sp>
      <p:sp>
        <p:nvSpPr>
          <p:cNvPr id="2" name="Title 1"/>
          <p:cNvSpPr>
            <a:spLocks noGrp="1"/>
          </p:cNvSpPr>
          <p:nvPr>
            <p:ph type="title"/>
          </p:nvPr>
        </p:nvSpPr>
        <p:spPr/>
        <p:txBody>
          <a:bodyPr>
            <a:normAutofit fontScale="90000"/>
          </a:bodyPr>
          <a:lstStyle/>
          <a:p>
            <a:r>
              <a:rPr lang="pt-BR" dirty="0" smtClean="0"/>
              <a:t>PROBLEMA</a:t>
            </a:r>
            <a:br>
              <a:rPr lang="pt-BR" dirty="0" smtClean="0"/>
            </a:br>
            <a:r>
              <a:rPr lang="pt-BR" dirty="0" smtClean="0"/>
              <a:t>Porque Tanta Confusão?</a:t>
            </a:r>
            <a:endParaRPr lang="pt-BR" dirty="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pic>
        <p:nvPicPr>
          <p:cNvPr id="5" name="Picture 4" descr="a59375599f9ea2d185ca68440bc91fd4.jpg"/>
          <p:cNvPicPr>
            <a:picLocks noChangeAspect="1"/>
          </p:cNvPicPr>
          <p:nvPr/>
        </p:nvPicPr>
        <p:blipFill>
          <a:blip r:embed="rId3" cstate="print"/>
          <a:stretch>
            <a:fillRect/>
          </a:stretch>
        </p:blipFill>
        <p:spPr>
          <a:xfrm>
            <a:off x="1043608" y="5239216"/>
            <a:ext cx="1152128" cy="1152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1128"/>
          </a:xfrm>
        </p:spPr>
        <p:txBody>
          <a:bodyPr>
            <a:noAutofit/>
          </a:bodyPr>
          <a:lstStyle/>
          <a:p>
            <a:pPr marL="0" indent="0" algn="ctr">
              <a:buNone/>
            </a:pPr>
            <a:r>
              <a:rPr lang="pt-BR" dirty="0" smtClean="0"/>
              <a:t>A Natureza da Salvação.</a:t>
            </a:r>
          </a:p>
          <a:p>
            <a:pPr marL="0" indent="0" algn="ctr">
              <a:buNone/>
            </a:pPr>
            <a:r>
              <a:rPr lang="pt-BR" dirty="0" smtClean="0"/>
              <a:t>Salvação é um presente gratuito.</a:t>
            </a:r>
          </a:p>
          <a:p>
            <a:pPr marL="0" indent="0" algn="ctr">
              <a:buNone/>
            </a:pPr>
            <a:endParaRPr lang="pt-BR" dirty="0" smtClean="0"/>
          </a:p>
          <a:p>
            <a:pPr marL="0" indent="0">
              <a:buNone/>
            </a:pPr>
            <a:r>
              <a:rPr lang="pt-BR" dirty="0" smtClean="0"/>
              <a:t> Romanos 7:25, “</a:t>
            </a:r>
            <a:r>
              <a:rPr lang="pt-BR" i="1" dirty="0" smtClean="0"/>
              <a:t>Dou graças a Deus por Jesus Cristo nosso Senhor. Assim que eu mesmo com o entendimento sirvo à lei de Deus, mas com a carne à lei do pecado.”</a:t>
            </a:r>
          </a:p>
          <a:p>
            <a:pPr marL="0" indent="0">
              <a:buNone/>
            </a:pPr>
            <a:endParaRPr lang="pt-BR" dirty="0" smtClean="0"/>
          </a:p>
          <a:p>
            <a:pPr marL="0" indent="0">
              <a:buNone/>
            </a:pPr>
            <a:endParaRPr lang="pt-BR" dirty="0" smtClean="0"/>
          </a:p>
          <a:p>
            <a:pPr marL="0" indent="0">
              <a:buNone/>
            </a:pPr>
            <a:endParaRPr lang="pt-BR" dirty="0" smtClean="0"/>
          </a:p>
          <a:p>
            <a:pPr lvl="3"/>
            <a:endParaRPr lang="pt-BR" dirty="0" smtClean="0"/>
          </a:p>
          <a:p>
            <a:pPr lvl="3"/>
            <a:endParaRPr lang="pt-BR" dirty="0" smtClean="0"/>
          </a:p>
          <a:p>
            <a:pPr lvl="3">
              <a:buNone/>
            </a:pPr>
            <a:endParaRPr lang="en-US" dirty="0" smtClean="0"/>
          </a:p>
        </p:txBody>
      </p:sp>
      <p:sp>
        <p:nvSpPr>
          <p:cNvPr id="6" name="TextBox 5"/>
          <p:cNvSpPr txBox="1"/>
          <p:nvPr/>
        </p:nvSpPr>
        <p:spPr>
          <a:xfrm>
            <a:off x="693912" y="4653136"/>
            <a:ext cx="7992888" cy="2062103"/>
          </a:xfrm>
          <a:prstGeom prst="rect">
            <a:avLst/>
          </a:prstGeom>
          <a:solidFill>
            <a:schemeClr val="bg1">
              <a:lumMod val="65000"/>
            </a:schemeClr>
          </a:solidFill>
          <a:ln>
            <a:solidFill>
              <a:schemeClr val="tx1"/>
            </a:solidFill>
          </a:ln>
          <a:scene3d>
            <a:camera prst="orthographicFront"/>
            <a:lightRig rig="threePt" dir="t"/>
          </a:scene3d>
          <a:sp3d>
            <a:bevelT/>
          </a:sp3d>
        </p:spPr>
        <p:txBody>
          <a:bodyPr wrap="square" rtlCol="0">
            <a:spAutoFit/>
          </a:bodyPr>
          <a:lstStyle/>
          <a:p>
            <a:pPr marL="1968500"/>
            <a:endParaRPr lang="pt-BR" sz="800" b="1" dirty="0" smtClean="0">
              <a:latin typeface="Arial" pitchFamily="34" charset="0"/>
              <a:cs typeface="Arial" pitchFamily="34" charset="0"/>
            </a:endParaRPr>
          </a:p>
          <a:p>
            <a:pPr marL="2867025"/>
            <a:r>
              <a:rPr lang="pt-BR" sz="2400" b="1" dirty="0" smtClean="0">
                <a:latin typeface="Arial" pitchFamily="34" charset="0"/>
                <a:cs typeface="Arial" pitchFamily="34" charset="0"/>
              </a:rPr>
              <a:t>Deus seja glorificado, sabendo que temos vida eterna, que nunca podemos ser perdida, apesar das nossas falhas e pecados. Que Deus maravilhoso que </a:t>
            </a:r>
            <a:r>
              <a:rPr lang="pt-BR" sz="2400" b="1" dirty="0" err="1" smtClean="0">
                <a:latin typeface="Arial" pitchFamily="34" charset="0"/>
                <a:cs typeface="Arial" pitchFamily="34" charset="0"/>
              </a:rPr>
              <a:t>servimos.a</a:t>
            </a:r>
            <a:endParaRPr lang="pt-BR" sz="800" b="1" dirty="0">
              <a:latin typeface="Arial" pitchFamily="34" charset="0"/>
              <a:cs typeface="Arial" pitchFamily="34" charset="0"/>
            </a:endParaRPr>
          </a:p>
        </p:txBody>
      </p:sp>
      <p:sp>
        <p:nvSpPr>
          <p:cNvPr id="2" name="Title 1"/>
          <p:cNvSpPr>
            <a:spLocks noGrp="1"/>
          </p:cNvSpPr>
          <p:nvPr>
            <p:ph type="title"/>
          </p:nvPr>
        </p:nvSpPr>
        <p:spPr/>
        <p:txBody>
          <a:bodyPr>
            <a:normAutofit fontScale="90000"/>
          </a:bodyPr>
          <a:lstStyle/>
          <a:p>
            <a:r>
              <a:rPr lang="pt-BR" dirty="0" smtClean="0"/>
              <a:t>PROBLEMA</a:t>
            </a:r>
            <a:br>
              <a:rPr lang="pt-BR" dirty="0" smtClean="0"/>
            </a:br>
            <a:r>
              <a:rPr lang="pt-BR" dirty="0" smtClean="0"/>
              <a:t>Porque Tanta Confusão?</a:t>
            </a:r>
            <a:endParaRPr lang="pt-BR" dirty="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pic>
        <p:nvPicPr>
          <p:cNvPr id="5" name="Picture 4" descr="smiley-face-thumbs-up-thank-you-LcKd8appi.jpeg"/>
          <p:cNvPicPr>
            <a:picLocks noChangeAspect="1"/>
          </p:cNvPicPr>
          <p:nvPr/>
        </p:nvPicPr>
        <p:blipFill>
          <a:blip r:embed="rId3" cstate="print"/>
          <a:stretch>
            <a:fillRect/>
          </a:stretch>
        </p:blipFill>
        <p:spPr>
          <a:xfrm>
            <a:off x="940604" y="4906308"/>
            <a:ext cx="2304256" cy="15956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PROBLEMA</a:t>
            </a:r>
            <a:br>
              <a:rPr lang="pt-BR" dirty="0" smtClean="0"/>
            </a:br>
            <a:r>
              <a:rPr lang="pt-BR" dirty="0" smtClean="0"/>
              <a:t>Porque Tanta Confusão?</a:t>
            </a:r>
            <a:endParaRPr lang="pt-BR" dirty="0"/>
          </a:p>
        </p:txBody>
      </p:sp>
      <p:sp>
        <p:nvSpPr>
          <p:cNvPr id="3" name="Content Placeholder 2"/>
          <p:cNvSpPr>
            <a:spLocks noGrp="1"/>
          </p:cNvSpPr>
          <p:nvPr>
            <p:ph idx="1"/>
          </p:nvPr>
        </p:nvSpPr>
        <p:spPr/>
        <p:txBody>
          <a:bodyPr>
            <a:noAutofit/>
          </a:bodyPr>
          <a:lstStyle/>
          <a:p>
            <a:pPr marL="0" indent="0" algn="ctr">
              <a:buNone/>
            </a:pPr>
            <a:r>
              <a:rPr lang="pt-BR" dirty="0" smtClean="0"/>
              <a:t>A Natureza da Salvação.</a:t>
            </a:r>
          </a:p>
          <a:p>
            <a:pPr marL="0" indent="0" algn="ctr">
              <a:buNone/>
            </a:pPr>
            <a:r>
              <a:rPr lang="pt-BR" dirty="0" smtClean="0"/>
              <a:t>Salvação é um presente gratuito.</a:t>
            </a:r>
          </a:p>
          <a:p>
            <a:pPr marL="0" indent="0" algn="ctr">
              <a:buNone/>
            </a:pPr>
            <a:endParaRPr lang="pt-BR" dirty="0" smtClean="0"/>
          </a:p>
          <a:p>
            <a:pPr marL="0" indent="0" algn="ctr">
              <a:buNone/>
            </a:pPr>
            <a:r>
              <a:rPr lang="pt-BR" dirty="0" smtClean="0"/>
              <a:t>Graças a Deus, eu posso saber que tenho vida eterno:</a:t>
            </a:r>
          </a:p>
          <a:p>
            <a:pPr marL="0" indent="0" algn="ctr">
              <a:buNone/>
            </a:pPr>
            <a:r>
              <a:rPr lang="pt-BR" sz="2200" dirty="0" smtClean="0"/>
              <a:t> 1 João 5:10-13</a:t>
            </a:r>
          </a:p>
          <a:p>
            <a:pPr marL="0" indent="0" algn="ctr">
              <a:buNone/>
            </a:pPr>
            <a:r>
              <a:rPr lang="pt-BR" sz="2200" dirty="0" smtClean="0"/>
              <a:t>“Quem crê no Filho de Deus, em si mesmo tem o testemunho; quem a Deus não crê mentiroso o fez, porquanto não creu no testemunho que Deus de seu Filho deu.</a:t>
            </a:r>
            <a:r>
              <a:rPr lang="pt-BR" sz="2200" baseline="30000" dirty="0" smtClean="0"/>
              <a:t> </a:t>
            </a:r>
            <a:r>
              <a:rPr lang="pt-BR" sz="2200" dirty="0" smtClean="0"/>
              <a:t>E o testemunho é este: que Deus nos deu a vida eterna; e esta vida está em seu Filho.</a:t>
            </a:r>
            <a:r>
              <a:rPr lang="pt-BR" sz="2200" baseline="30000" dirty="0" smtClean="0"/>
              <a:t> </a:t>
            </a:r>
            <a:r>
              <a:rPr lang="pt-BR" sz="2200" dirty="0" smtClean="0"/>
              <a:t>Quem tem o Filho tem a vida; quem não tem o Filho de Deus não tem a vida. Estas coisas vos escrevi </a:t>
            </a:r>
            <a:r>
              <a:rPr lang="pt-BR" sz="2200" i="1" dirty="0" smtClean="0"/>
              <a:t>a vós, os que credes no nome do Filho de Deus, </a:t>
            </a:r>
            <a:r>
              <a:rPr lang="pt-BR" sz="2200" i="1" u="sng" dirty="0" smtClean="0"/>
              <a:t>para que saibais que tendes a vida eterna</a:t>
            </a:r>
            <a:r>
              <a:rPr lang="pt-BR" sz="2200" i="1" dirty="0" smtClean="0"/>
              <a:t>, e para que creiais no nome do Filho de Deus”.</a:t>
            </a:r>
          </a:p>
          <a:p>
            <a:pPr marL="0" indent="0">
              <a:buNone/>
            </a:pPr>
            <a:endParaRPr lang="pt-BR" dirty="0" smtClean="0"/>
          </a:p>
          <a:p>
            <a:pPr marL="0" indent="0">
              <a:buNone/>
            </a:pPr>
            <a:endParaRPr lang="pt-BR" noProof="0" dirty="0" smtClean="0"/>
          </a:p>
          <a:p>
            <a:pPr lvl="3"/>
            <a:endParaRPr lang="pt-BR" noProof="0" dirty="0" smtClean="0"/>
          </a:p>
          <a:p>
            <a:pPr lvl="3"/>
            <a:endParaRPr lang="pt-BR" noProof="0" dirty="0" smtClean="0"/>
          </a:p>
          <a:p>
            <a:pPr lvl="3">
              <a:buNone/>
            </a:pPr>
            <a:endParaRPr lang="pt-BR" noProof="0" dirty="0" smtClean="0"/>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0" indent="0" algn="ctr">
              <a:buNone/>
            </a:pPr>
            <a:endParaRPr lang="pt-BR" noProof="0" dirty="0" smtClean="0"/>
          </a:p>
          <a:p>
            <a:pPr marL="0" lvl="1" indent="0">
              <a:buNone/>
            </a:pPr>
            <a:r>
              <a:rPr lang="pt-BR" noProof="0" dirty="0" smtClean="0"/>
              <a:t>Do mesmo jeito que obter a salvação não depende de qualquer coisa que posamos fazer, mantê-la também não! Sendo assim, não podemos causar a sua perda por algo que possamos fazer.</a:t>
            </a:r>
          </a:p>
          <a:p>
            <a:pPr marL="0" lvl="1" indent="0">
              <a:buNone/>
            </a:pPr>
            <a:endParaRPr lang="pt-BR" noProof="0" dirty="0" smtClean="0"/>
          </a:p>
          <a:p>
            <a:pPr marL="0" lvl="1" indent="0">
              <a:buNone/>
            </a:pPr>
            <a:endParaRPr lang="pt-BR" noProof="0" dirty="0" smtClean="0"/>
          </a:p>
          <a:p>
            <a:pPr marL="0" indent="0">
              <a:buNone/>
            </a:pPr>
            <a:r>
              <a:rPr lang="pt-BR" noProof="0" dirty="0" smtClean="0"/>
              <a:t> </a:t>
            </a:r>
          </a:p>
          <a:p>
            <a:pPr marL="0" indent="0">
              <a:buNone/>
            </a:pPr>
            <a:r>
              <a:rPr lang="pt-BR" noProof="0" dirty="0" smtClean="0"/>
              <a:t> </a:t>
            </a:r>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PROBLEMA</a:t>
            </a:r>
            <a:br>
              <a:rPr lang="pt-BR" dirty="0" smtClean="0"/>
            </a:br>
            <a:r>
              <a:rPr lang="pt-BR" dirty="0" smtClean="0"/>
              <a:t>Porque Tanta Confusão?</a:t>
            </a:r>
            <a:endParaRPr lang="pt-BR" dirty="0"/>
          </a:p>
        </p:txBody>
      </p:sp>
      <p:sp>
        <p:nvSpPr>
          <p:cNvPr id="3" name="Content Placeholder 2"/>
          <p:cNvSpPr>
            <a:spLocks noGrp="1"/>
          </p:cNvSpPr>
          <p:nvPr>
            <p:ph idx="1"/>
          </p:nvPr>
        </p:nvSpPr>
        <p:spPr/>
        <p:txBody>
          <a:bodyPr>
            <a:noAutofit/>
          </a:bodyPr>
          <a:lstStyle/>
          <a:p>
            <a:pPr marL="0" indent="0">
              <a:buNone/>
            </a:pPr>
            <a:r>
              <a:rPr lang="pt-BR" dirty="0" smtClean="0"/>
              <a:t>Há várias razões porque existe tanta confusão sobre a segurança do salvo:</a:t>
            </a:r>
          </a:p>
          <a:p>
            <a:pPr>
              <a:buNone/>
            </a:pPr>
            <a:endParaRPr lang="pt-BR" dirty="0" smtClean="0"/>
          </a:p>
          <a:p>
            <a:pPr marL="342900" lvl="2" indent="-342900"/>
            <a:r>
              <a:rPr lang="en-US" dirty="0" smtClean="0"/>
              <a:t>Falta de </a:t>
            </a:r>
            <a:r>
              <a:rPr lang="pt-BR" dirty="0" smtClean="0"/>
              <a:t>Conhecer</a:t>
            </a:r>
            <a:r>
              <a:rPr lang="en-US" dirty="0" smtClean="0"/>
              <a:t> A </a:t>
            </a:r>
            <a:r>
              <a:rPr lang="pt-BR" dirty="0" smtClean="0"/>
              <a:t>Palavra</a:t>
            </a:r>
            <a:r>
              <a:rPr lang="en-US" dirty="0" smtClean="0"/>
              <a:t> de Deus.</a:t>
            </a:r>
            <a:r>
              <a:rPr lang="pt-BR" dirty="0" smtClean="0"/>
              <a:t> </a:t>
            </a:r>
          </a:p>
          <a:p>
            <a:r>
              <a:rPr lang="pt-BR" dirty="0" smtClean="0"/>
              <a:t>Falta de entender a natureza da salvação. </a:t>
            </a:r>
          </a:p>
          <a:p>
            <a:r>
              <a:rPr lang="pt-BR" dirty="0" smtClean="0"/>
              <a:t>Falta de fazer uma distinção entre nossa posição e nossa comunhão com Deus.</a:t>
            </a:r>
          </a:p>
          <a:p>
            <a:r>
              <a:rPr lang="pt-BR" dirty="0" smtClean="0"/>
              <a:t>Falta de saber o que é um crente de verdade.</a:t>
            </a:r>
          </a:p>
          <a:p>
            <a:r>
              <a:rPr lang="pt-BR" dirty="0" smtClean="0"/>
              <a:t>Falta de entender nossa identificação com Cristo.</a:t>
            </a:r>
            <a:r>
              <a:rPr lang="en-US" dirty="0" smtClean="0"/>
              <a:t> </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0" indent="0" algn="ctr">
              <a:buNone/>
            </a:pPr>
            <a:endParaRPr lang="pt-BR" noProof="0" dirty="0" smtClean="0"/>
          </a:p>
          <a:p>
            <a:pPr marL="0" lvl="1" indent="0">
              <a:buNone/>
            </a:pPr>
            <a:r>
              <a:rPr lang="pt-BR" noProof="0" dirty="0" smtClean="0"/>
              <a:t>A salvação que é realmente por graça tira qualquer maneira de podermos nos gloriar.</a:t>
            </a:r>
          </a:p>
          <a:p>
            <a:pPr marL="0" lvl="1" indent="0">
              <a:buNone/>
            </a:pPr>
            <a:endParaRPr lang="pt-BR" noProof="0" dirty="0" smtClean="0"/>
          </a:p>
          <a:p>
            <a:pPr marL="0" lvl="1" indent="0" algn="ctr">
              <a:buNone/>
            </a:pPr>
            <a:r>
              <a:rPr lang="pt-BR" noProof="0" dirty="0" smtClean="0"/>
              <a:t>Gálatas 6:14</a:t>
            </a:r>
            <a:endParaRPr lang="pt-BR" dirty="0" smtClean="0"/>
          </a:p>
          <a:p>
            <a:pPr marL="0" lvl="1" indent="0" algn="ctr">
              <a:buNone/>
            </a:pPr>
            <a:r>
              <a:rPr lang="pt-BR" noProof="0" dirty="0" smtClean="0"/>
              <a:t>“</a:t>
            </a:r>
            <a:r>
              <a:rPr lang="pt-BR" i="1" u="sng" noProof="0" dirty="0" smtClean="0"/>
              <a:t>Mas longe esteja de mim gloriar-me</a:t>
            </a:r>
            <a:r>
              <a:rPr lang="pt-BR" i="1" noProof="0" dirty="0" smtClean="0"/>
              <a:t>, a não ser na cruz de nosso Senhor Jesus Cristo, pela qual o mundo está crucificado para mim e eu para o mundo</a:t>
            </a:r>
            <a:r>
              <a:rPr lang="pt-BR" noProof="0" dirty="0" smtClean="0"/>
              <a:t>.”</a:t>
            </a:r>
          </a:p>
          <a:p>
            <a:pPr marL="0" lvl="1" indent="0">
              <a:buNone/>
            </a:pPr>
            <a:endParaRPr lang="pt-BR" noProof="0" dirty="0" smtClean="0"/>
          </a:p>
          <a:p>
            <a:pPr marL="0" lvl="1" indent="0">
              <a:buNone/>
            </a:pPr>
            <a:endParaRPr lang="pt-BR" noProof="0" dirty="0" smtClean="0"/>
          </a:p>
          <a:p>
            <a:pPr marL="0" lvl="1" indent="0">
              <a:buNone/>
            </a:pPr>
            <a:endParaRPr lang="pt-BR" noProof="0" dirty="0" smtClean="0"/>
          </a:p>
          <a:p>
            <a:pPr marL="0" indent="0">
              <a:buNone/>
            </a:pPr>
            <a:endParaRPr lang="pt-BR" noProof="0" dirty="0" smtClean="0"/>
          </a:p>
          <a:p>
            <a:pPr marL="0" indent="0">
              <a:buNone/>
            </a:pPr>
            <a:r>
              <a:rPr lang="pt-BR" noProof="0" dirty="0" smtClean="0"/>
              <a:t> </a:t>
            </a:r>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lgn="ctr">
              <a:buNone/>
            </a:pPr>
            <a:r>
              <a:rPr lang="pt-BR" noProof="0" dirty="0" smtClean="0"/>
              <a:t>Salvação é um presente gratuito.</a:t>
            </a:r>
          </a:p>
          <a:p>
            <a:pPr marL="0" indent="0" algn="ctr">
              <a:buNone/>
            </a:pPr>
            <a:endParaRPr lang="pt-BR" noProof="0" dirty="0" smtClean="0"/>
          </a:p>
          <a:p>
            <a:pPr marL="0" lvl="1" indent="0">
              <a:buNone/>
            </a:pPr>
            <a:r>
              <a:rPr lang="pt-BR" noProof="0" dirty="0" smtClean="0"/>
              <a:t>A salvação que é realmente por graça tira qualquer maneira </a:t>
            </a:r>
            <a:r>
              <a:rPr lang="pt-BR" dirty="0"/>
              <a:t>de podermos nos gloriar.</a:t>
            </a:r>
            <a:endParaRPr lang="pt-BR" noProof="0" dirty="0" smtClean="0"/>
          </a:p>
          <a:p>
            <a:pPr marL="0" lvl="1" indent="0">
              <a:buNone/>
            </a:pPr>
            <a:endParaRPr lang="pt-BR" noProof="0" dirty="0" smtClean="0"/>
          </a:p>
          <a:p>
            <a:pPr marL="0" lvl="1" indent="0" algn="ctr">
              <a:buNone/>
            </a:pPr>
            <a:r>
              <a:rPr lang="pt-BR" noProof="0" dirty="0" smtClean="0"/>
              <a:t>Efésios 2:8-9</a:t>
            </a:r>
          </a:p>
          <a:p>
            <a:pPr marL="0" lvl="1" indent="0" algn="ctr">
              <a:buNone/>
            </a:pPr>
            <a:r>
              <a:rPr lang="pt-BR" noProof="0" dirty="0" smtClean="0"/>
              <a:t>“</a:t>
            </a:r>
            <a:r>
              <a:rPr lang="pt-BR" baseline="30000" noProof="0" dirty="0" smtClean="0"/>
              <a:t>8</a:t>
            </a:r>
            <a:r>
              <a:rPr lang="pt-BR" i="1" noProof="0" dirty="0" smtClean="0"/>
              <a:t>Porque pela graça sois salvos, por meio da fé; e isto não vem de vós, é dom de Deus. </a:t>
            </a:r>
            <a:r>
              <a:rPr lang="pt-BR" i="1" baseline="30000" noProof="0" dirty="0" smtClean="0"/>
              <a:t>9</a:t>
            </a:r>
            <a:r>
              <a:rPr lang="pt-BR" i="1" noProof="0" dirty="0" smtClean="0"/>
              <a:t>Não vem das obras, </a:t>
            </a:r>
            <a:r>
              <a:rPr lang="pt-BR" i="1" u="sng" noProof="0" dirty="0" smtClean="0"/>
              <a:t>para que ninguém se glorie</a:t>
            </a:r>
            <a:r>
              <a:rPr lang="pt-BR" noProof="0" dirty="0" smtClean="0"/>
              <a:t>.”</a:t>
            </a:r>
          </a:p>
          <a:p>
            <a:pPr marL="0" lvl="1" indent="0">
              <a:buNone/>
            </a:pPr>
            <a:endParaRPr lang="pt-BR" noProof="0" dirty="0" smtClean="0"/>
          </a:p>
          <a:p>
            <a:pPr marL="0" lvl="1" indent="0">
              <a:buNone/>
            </a:pPr>
            <a:endParaRPr lang="pt-BR" noProof="0" dirty="0" smtClean="0"/>
          </a:p>
          <a:p>
            <a:pPr marL="0" lvl="1" indent="0">
              <a:buNone/>
            </a:pPr>
            <a:endParaRPr lang="pt-BR" noProof="0" dirty="0" smtClean="0"/>
          </a:p>
          <a:p>
            <a:pPr marL="0" indent="0">
              <a:buNone/>
            </a:pPr>
            <a:endParaRPr lang="pt-BR" noProof="0" dirty="0" smtClean="0"/>
          </a:p>
          <a:p>
            <a:pPr marL="0" indent="0">
              <a:buNone/>
            </a:pPr>
            <a:r>
              <a:rPr lang="pt-BR" noProof="0" dirty="0" smtClean="0"/>
              <a:t> </a:t>
            </a:r>
          </a:p>
        </p:txBody>
      </p:sp>
      <p:pic>
        <p:nvPicPr>
          <p:cNvPr id="4" name="Picture 3" descr="Picture3.png"/>
          <p:cNvPicPr>
            <a:picLocks noChangeAspect="1"/>
          </p:cNvPicPr>
          <p:nvPr/>
        </p:nvPicPr>
        <p:blipFill>
          <a:blip r:embed="rId2" cstate="print"/>
          <a:stretch>
            <a:fillRect/>
          </a:stretch>
        </p:blipFill>
        <p:spPr>
          <a:xfrm>
            <a:off x="7452320" y="1628800"/>
            <a:ext cx="1008112" cy="951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noProof="0" dirty="0" smtClean="0"/>
              <a:t>A Natureza da Salvação.</a:t>
            </a:r>
          </a:p>
          <a:p>
            <a:pPr marL="0" indent="0">
              <a:buNone/>
            </a:pPr>
            <a:r>
              <a:rPr lang="pt-BR" dirty="0" smtClean="0"/>
              <a:t>      Providencia perdão para todos os pecados.</a:t>
            </a:r>
          </a:p>
          <a:p>
            <a:pPr marL="0" indent="0" algn="ctr">
              <a:buNone/>
            </a:pPr>
            <a:endParaRPr lang="pt-BR" noProof="0" dirty="0" smtClean="0"/>
          </a:p>
          <a:p>
            <a:pPr marL="0" indent="0">
              <a:buNone/>
            </a:pPr>
            <a:r>
              <a:rPr lang="pt-BR" noProof="0" dirty="0" smtClean="0"/>
              <a:t>Quando Cristo morreu na cruz, Ele tomou sobre si todos os nossos pecados. Assim, quando Ele nos oferece o perdão dos pecados, Ele </a:t>
            </a:r>
            <a:r>
              <a:rPr lang="pt-BR" dirty="0"/>
              <a:t>nos perdoa de </a:t>
            </a:r>
            <a:r>
              <a:rPr lang="pt-BR" noProof="0" dirty="0" smtClean="0"/>
              <a:t>todos os pecados: passados, presentes e futuros.  </a:t>
            </a:r>
          </a:p>
          <a:p>
            <a:pPr marL="0" indent="0">
              <a:buNone/>
            </a:pPr>
            <a:endParaRPr lang="pt-BR" noProof="0" dirty="0" smtClean="0"/>
          </a:p>
          <a:p>
            <a:pPr marL="0" indent="0" algn="ctr">
              <a:buNone/>
            </a:pPr>
            <a:r>
              <a:rPr lang="pt-BR" noProof="0" dirty="0" smtClean="0"/>
              <a:t>Colossenses 2:13, </a:t>
            </a:r>
          </a:p>
          <a:p>
            <a:pPr marL="0" indent="0" algn="ctr">
              <a:buNone/>
            </a:pPr>
            <a:r>
              <a:rPr lang="pt-BR" noProof="0" dirty="0" smtClean="0"/>
              <a:t>“</a:t>
            </a:r>
            <a:r>
              <a:rPr lang="pt-BR" i="1" noProof="0" dirty="0" smtClean="0"/>
              <a:t>E, quando vós estáveis mortos nos pecados, e na incircuncisão da vossa carne, vos vivificou juntamente com ele, </a:t>
            </a:r>
            <a:r>
              <a:rPr lang="pt-BR" i="1" u="sng" noProof="0" dirty="0" smtClean="0"/>
              <a:t>perdoando-vos todas as ofensas</a:t>
            </a:r>
            <a:r>
              <a:rPr lang="pt-BR" i="1" noProof="0" dirty="0" smtClean="0"/>
              <a:t>,</a:t>
            </a:r>
            <a:r>
              <a:rPr lang="pt-BR" noProof="0" dirty="0" smtClean="0"/>
              <a:t>”</a:t>
            </a:r>
          </a:p>
          <a:p>
            <a:pPr marL="0" indent="0">
              <a:buNone/>
            </a:pPr>
            <a:endParaRPr lang="pt-BR" noProof="0" dirty="0" smtClean="0"/>
          </a:p>
          <a:p>
            <a:pPr marL="0" indent="0" algn="ctr">
              <a:buNone/>
            </a:pPr>
            <a:endParaRPr lang="pt-BR" noProof="0" dirty="0" smtClean="0"/>
          </a:p>
        </p:txBody>
      </p:sp>
      <p:pic>
        <p:nvPicPr>
          <p:cNvPr id="5" name="Picture 4" descr="Picture6.png"/>
          <p:cNvPicPr>
            <a:picLocks noChangeAspect="1"/>
          </p:cNvPicPr>
          <p:nvPr/>
        </p:nvPicPr>
        <p:blipFill>
          <a:blip r:embed="rId2" cstate="print"/>
          <a:stretch>
            <a:fillRect/>
          </a:stretch>
        </p:blipFill>
        <p:spPr>
          <a:xfrm>
            <a:off x="7596336" y="1556792"/>
            <a:ext cx="1048425" cy="963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dirty="0" smtClean="0"/>
              <a:t>A Natureza da Salvação.</a:t>
            </a:r>
          </a:p>
          <a:p>
            <a:pPr marL="0" indent="0">
              <a:buNone/>
            </a:pPr>
            <a:r>
              <a:rPr lang="pt-BR" dirty="0" smtClean="0"/>
              <a:t>     </a:t>
            </a:r>
            <a:r>
              <a:rPr lang="pt-BR" dirty="0"/>
              <a:t> Providencia perdão </a:t>
            </a:r>
            <a:r>
              <a:rPr lang="pt-BR" dirty="0" smtClean="0"/>
              <a:t>para todos os pecados.</a:t>
            </a:r>
          </a:p>
          <a:p>
            <a:pPr marL="0" indent="0">
              <a:buNone/>
            </a:pPr>
            <a:endParaRPr lang="pt-BR" noProof="0" dirty="0" smtClean="0"/>
          </a:p>
          <a:p>
            <a:pPr marL="0" indent="0">
              <a:buNone/>
            </a:pPr>
            <a:r>
              <a:rPr lang="pt-BR" noProof="0" dirty="0" smtClean="0"/>
              <a:t>Quando Cristo morreu na cruz, Ele tomou sobre si todos os nossos pecados. Assim, quando Ele nos oferece o perdão dos pecados, Ele </a:t>
            </a:r>
            <a:r>
              <a:rPr lang="pt-BR" dirty="0"/>
              <a:t>nos perdoa de </a:t>
            </a:r>
            <a:r>
              <a:rPr lang="pt-BR" noProof="0" dirty="0" smtClean="0"/>
              <a:t>todos os pecados: passados, presentes e futuros.  </a:t>
            </a:r>
          </a:p>
          <a:p>
            <a:pPr marL="0" indent="0">
              <a:buNone/>
            </a:pPr>
            <a:endParaRPr lang="pt-BR" noProof="0" dirty="0" smtClean="0"/>
          </a:p>
          <a:p>
            <a:pPr marL="0" indent="0" algn="ctr">
              <a:buNone/>
            </a:pPr>
            <a:r>
              <a:rPr lang="pt-BR" noProof="0" dirty="0" smtClean="0"/>
              <a:t>Atos 10:43, </a:t>
            </a:r>
          </a:p>
          <a:p>
            <a:pPr marL="0" indent="0" algn="ctr">
              <a:buNone/>
            </a:pPr>
            <a:r>
              <a:rPr lang="pt-BR" noProof="0" dirty="0" smtClean="0"/>
              <a:t>“</a:t>
            </a:r>
            <a:r>
              <a:rPr lang="pt-BR" i="1" noProof="0" dirty="0" smtClean="0"/>
              <a:t>A este dão testemunho todos os profetas, de que todos os que nele crêem receberão </a:t>
            </a:r>
            <a:r>
              <a:rPr lang="pt-BR" i="1" u="sng" noProof="0" dirty="0" smtClean="0"/>
              <a:t>o perdão dos pecados</a:t>
            </a:r>
            <a:r>
              <a:rPr lang="pt-BR" i="1" noProof="0" dirty="0" smtClean="0"/>
              <a:t> pelo seu nome</a:t>
            </a:r>
            <a:r>
              <a:rPr lang="pt-BR" noProof="0" dirty="0" smtClean="0"/>
              <a:t>.”</a:t>
            </a:r>
          </a:p>
          <a:p>
            <a:pPr marL="0" indent="0">
              <a:buNone/>
            </a:pPr>
            <a:endParaRPr lang="pt-BR" noProof="0" dirty="0" smtClean="0"/>
          </a:p>
          <a:p>
            <a:pPr marL="0" indent="0" algn="ctr">
              <a:buNone/>
            </a:pPr>
            <a:endParaRPr lang="pt-BR" noProof="0" dirty="0" smtClean="0"/>
          </a:p>
        </p:txBody>
      </p:sp>
      <p:pic>
        <p:nvPicPr>
          <p:cNvPr id="5" name="Picture 4" descr="Picture6.png"/>
          <p:cNvPicPr>
            <a:picLocks noChangeAspect="1"/>
          </p:cNvPicPr>
          <p:nvPr/>
        </p:nvPicPr>
        <p:blipFill>
          <a:blip r:embed="rId2" cstate="print"/>
          <a:stretch>
            <a:fillRect/>
          </a:stretch>
        </p:blipFill>
        <p:spPr>
          <a:xfrm>
            <a:off x="7596336" y="1556792"/>
            <a:ext cx="1048425" cy="963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dirty="0" smtClean="0"/>
              <a:t>A Natureza da Salvação.</a:t>
            </a:r>
          </a:p>
          <a:p>
            <a:pPr marL="0" indent="0">
              <a:buNone/>
            </a:pPr>
            <a:r>
              <a:rPr lang="pt-BR" dirty="0" smtClean="0"/>
              <a:t>      Providencia perdão para todos os pecados.</a:t>
            </a:r>
          </a:p>
          <a:p>
            <a:pPr marL="0" indent="0" algn="ctr">
              <a:buNone/>
            </a:pPr>
            <a:endParaRPr lang="pt-BR" noProof="0" dirty="0" smtClean="0"/>
          </a:p>
          <a:p>
            <a:pPr marL="0" indent="0">
              <a:buNone/>
            </a:pPr>
            <a:r>
              <a:rPr lang="pt-BR" noProof="0" dirty="0" smtClean="0"/>
              <a:t>Quando Cristo morreu na cruz, Ele tomou sobre si todos os nossos pecados. Assim, quando Ele nos </a:t>
            </a:r>
            <a:r>
              <a:rPr lang="pt-BR" dirty="0"/>
              <a:t>oferece o perdão dos pecados, Ele nos perdoa de </a:t>
            </a:r>
            <a:r>
              <a:rPr lang="pt-BR" noProof="0" dirty="0" smtClean="0"/>
              <a:t>todos os pecados: passados, presentes e futuros.  </a:t>
            </a:r>
          </a:p>
          <a:p>
            <a:pPr marL="0" indent="0">
              <a:buNone/>
            </a:pPr>
            <a:endParaRPr lang="pt-BR" noProof="0" dirty="0" smtClean="0"/>
          </a:p>
          <a:p>
            <a:pPr marL="0" indent="0" algn="ctr">
              <a:buNone/>
            </a:pPr>
            <a:r>
              <a:rPr lang="pt-BR" noProof="0" dirty="0" smtClean="0"/>
              <a:t>João 1:29, </a:t>
            </a:r>
          </a:p>
          <a:p>
            <a:pPr marL="0" indent="0" algn="ctr">
              <a:buNone/>
            </a:pPr>
            <a:r>
              <a:rPr lang="pt-BR" noProof="0" dirty="0" smtClean="0"/>
              <a:t>“</a:t>
            </a:r>
            <a:r>
              <a:rPr lang="pt-BR" i="1" noProof="0" dirty="0" smtClean="0"/>
              <a:t>No dia seguinte João viu a Jesus, que vinha para ele, e disse: Eis o Cordeiro de Deus, que </a:t>
            </a:r>
            <a:r>
              <a:rPr lang="pt-BR" i="1" u="sng" noProof="0" dirty="0" smtClean="0"/>
              <a:t>tira o pecado do mundo</a:t>
            </a:r>
            <a:r>
              <a:rPr lang="pt-BR" noProof="0" dirty="0" smtClean="0"/>
              <a:t>.” </a:t>
            </a:r>
          </a:p>
        </p:txBody>
      </p:sp>
      <p:pic>
        <p:nvPicPr>
          <p:cNvPr id="5" name="Picture 4" descr="Picture6.png"/>
          <p:cNvPicPr>
            <a:picLocks noChangeAspect="1"/>
          </p:cNvPicPr>
          <p:nvPr/>
        </p:nvPicPr>
        <p:blipFill>
          <a:blip r:embed="rId2" cstate="print"/>
          <a:stretch>
            <a:fillRect/>
          </a:stretch>
        </p:blipFill>
        <p:spPr>
          <a:xfrm>
            <a:off x="7596336" y="1556792"/>
            <a:ext cx="1048425" cy="963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dirty="0" smtClean="0"/>
              <a:t>A Natureza da Salvação.</a:t>
            </a:r>
          </a:p>
          <a:p>
            <a:pPr marL="0" indent="0">
              <a:buNone/>
            </a:pPr>
            <a:r>
              <a:rPr lang="pt-BR" dirty="0" smtClean="0"/>
              <a:t>      Providencia </a:t>
            </a:r>
            <a:r>
              <a:rPr lang="pt-BR" dirty="0"/>
              <a:t>perdão </a:t>
            </a:r>
            <a:r>
              <a:rPr lang="pt-BR" dirty="0" smtClean="0"/>
              <a:t>para todos os pecados.</a:t>
            </a:r>
          </a:p>
          <a:p>
            <a:pPr marL="0" indent="0" algn="ctr">
              <a:buNone/>
            </a:pPr>
            <a:endParaRPr lang="pt-BR" noProof="0" dirty="0" smtClean="0"/>
          </a:p>
          <a:p>
            <a:pPr marL="0" indent="0">
              <a:buNone/>
            </a:pPr>
            <a:r>
              <a:rPr lang="pt-BR" noProof="0" dirty="0" smtClean="0"/>
              <a:t>Quando Cristo morreu na cruz, Ele tomou sobre si todos os nossos pecados. Assim, quando Ele nos </a:t>
            </a:r>
            <a:r>
              <a:rPr lang="pt-BR" dirty="0"/>
              <a:t>oferece o perdão dos pecados, Ele nos perdoa de </a:t>
            </a:r>
            <a:r>
              <a:rPr lang="pt-BR" noProof="0" dirty="0" smtClean="0"/>
              <a:t>todos os pecados: passados, presentes e futuros.  </a:t>
            </a:r>
          </a:p>
          <a:p>
            <a:pPr marL="0" indent="0">
              <a:buNone/>
            </a:pPr>
            <a:endParaRPr lang="pt-BR" sz="1200" noProof="0" dirty="0" smtClean="0"/>
          </a:p>
          <a:p>
            <a:pPr marL="0" indent="0" algn="ctr">
              <a:buNone/>
            </a:pPr>
            <a:r>
              <a:rPr lang="pt-BR" dirty="0" smtClean="0"/>
              <a:t>Romanos 5:18, </a:t>
            </a:r>
          </a:p>
          <a:p>
            <a:pPr marL="0" indent="0" algn="ctr">
              <a:buNone/>
            </a:pPr>
            <a:r>
              <a:rPr lang="pt-BR" dirty="0" smtClean="0"/>
              <a:t>“</a:t>
            </a:r>
            <a:r>
              <a:rPr lang="pt-BR" i="1" dirty="0" smtClean="0"/>
              <a:t>Pois assim como por uma só ofensa veio o juízo sobre todos os homens para condenação, assim também por um só ato de justiça veio a graça sobre todos os homens para </a:t>
            </a:r>
            <a:r>
              <a:rPr lang="pt-BR" i="1" u="sng" dirty="0" smtClean="0"/>
              <a:t>justificação de vida</a:t>
            </a:r>
            <a:r>
              <a:rPr lang="pt-BR" dirty="0" smtClean="0"/>
              <a:t>.”</a:t>
            </a:r>
          </a:p>
          <a:p>
            <a:pPr marL="0" indent="0">
              <a:buNone/>
            </a:pPr>
            <a:endParaRPr lang="pt-BR" noProof="0" dirty="0" smtClean="0"/>
          </a:p>
          <a:p>
            <a:pPr marL="0" indent="0" algn="ctr">
              <a:buNone/>
            </a:pPr>
            <a:endParaRPr lang="pt-BR" noProof="0" dirty="0" smtClean="0"/>
          </a:p>
        </p:txBody>
      </p:sp>
      <p:pic>
        <p:nvPicPr>
          <p:cNvPr id="5" name="Picture 4" descr="Picture6.png"/>
          <p:cNvPicPr>
            <a:picLocks noChangeAspect="1"/>
          </p:cNvPicPr>
          <p:nvPr/>
        </p:nvPicPr>
        <p:blipFill>
          <a:blip r:embed="rId2" cstate="print"/>
          <a:stretch>
            <a:fillRect/>
          </a:stretch>
        </p:blipFill>
        <p:spPr>
          <a:xfrm>
            <a:off x="7596336" y="1556792"/>
            <a:ext cx="1048425" cy="963088"/>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dirty="0" smtClean="0"/>
              <a:t>A Natureza da Salvação.</a:t>
            </a:r>
          </a:p>
          <a:p>
            <a:pPr marL="0" indent="0">
              <a:buNone/>
            </a:pPr>
            <a:r>
              <a:rPr lang="pt-BR" dirty="0" smtClean="0"/>
              <a:t>      Providencia perdão para todos os pecados.</a:t>
            </a:r>
          </a:p>
          <a:p>
            <a:pPr marL="0" indent="0" algn="ctr">
              <a:buNone/>
            </a:pPr>
            <a:endParaRPr lang="pt-BR" noProof="0" dirty="0" smtClean="0"/>
          </a:p>
          <a:p>
            <a:pPr marL="0" indent="0">
              <a:buNone/>
            </a:pPr>
            <a:r>
              <a:rPr lang="pt-BR" noProof="0" dirty="0" smtClean="0"/>
              <a:t>Desde que todos os pecados foram perdoados, não há mais condenação.  </a:t>
            </a:r>
          </a:p>
          <a:p>
            <a:pPr marL="0" indent="0">
              <a:buNone/>
            </a:pPr>
            <a:endParaRPr lang="pt-BR" noProof="0" dirty="0" smtClean="0"/>
          </a:p>
          <a:p>
            <a:pPr marL="0" indent="0" algn="ctr">
              <a:buNone/>
            </a:pPr>
            <a:r>
              <a:rPr lang="pt-BR" noProof="0" dirty="0" smtClean="0"/>
              <a:t>Romanos 8:1, </a:t>
            </a:r>
          </a:p>
          <a:p>
            <a:pPr marL="0" indent="0" algn="ctr">
              <a:buNone/>
            </a:pPr>
            <a:r>
              <a:rPr lang="pt-BR" noProof="0" dirty="0" smtClean="0"/>
              <a:t>“</a:t>
            </a:r>
            <a:r>
              <a:rPr lang="pt-BR" i="1" noProof="0" dirty="0" smtClean="0"/>
              <a:t>Portanto, </a:t>
            </a:r>
            <a:r>
              <a:rPr lang="pt-BR" i="1" u="sng" noProof="0" dirty="0" smtClean="0"/>
              <a:t>agora nenhuma condenação há</a:t>
            </a:r>
            <a:r>
              <a:rPr lang="pt-BR" i="1" noProof="0" dirty="0" smtClean="0"/>
              <a:t> para os que estão em Cristo Jesus, que não andam segundo a carne, mas segundo o Espírito.” </a:t>
            </a:r>
            <a:endParaRPr lang="pt-BR" noProof="0" dirty="0" smtClean="0"/>
          </a:p>
        </p:txBody>
      </p:sp>
      <p:pic>
        <p:nvPicPr>
          <p:cNvPr id="5" name="Picture 4" descr="Picture6.png"/>
          <p:cNvPicPr>
            <a:picLocks noChangeAspect="1"/>
          </p:cNvPicPr>
          <p:nvPr/>
        </p:nvPicPr>
        <p:blipFill>
          <a:blip r:embed="rId2" cstate="print"/>
          <a:stretch>
            <a:fillRect/>
          </a:stretch>
        </p:blipFill>
        <p:spPr>
          <a:xfrm>
            <a:off x="7596336" y="1556792"/>
            <a:ext cx="1048425" cy="963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dirty="0" smtClean="0"/>
              <a:t>A Natureza da Salvação.</a:t>
            </a:r>
          </a:p>
          <a:p>
            <a:pPr marL="0" indent="0">
              <a:buNone/>
            </a:pPr>
            <a:r>
              <a:rPr lang="pt-BR" dirty="0" smtClean="0"/>
              <a:t>      Providencia perdão para todos os pecados.</a:t>
            </a:r>
          </a:p>
          <a:p>
            <a:pPr marL="0" indent="0" algn="ctr">
              <a:buNone/>
            </a:pPr>
            <a:endParaRPr lang="pt-BR" noProof="0" dirty="0" smtClean="0"/>
          </a:p>
          <a:p>
            <a:pPr marL="0" indent="0">
              <a:buNone/>
            </a:pPr>
            <a:r>
              <a:rPr lang="pt-BR" noProof="0" dirty="0" smtClean="0"/>
              <a:t>Desde que todos os pecados foram perdoados, não há mais condenação.  </a:t>
            </a:r>
          </a:p>
          <a:p>
            <a:pPr marL="0" indent="0">
              <a:buNone/>
            </a:pPr>
            <a:endParaRPr lang="pt-BR" noProof="0" dirty="0" smtClean="0"/>
          </a:p>
          <a:p>
            <a:pPr marL="0" indent="0" algn="ctr">
              <a:buNone/>
            </a:pPr>
            <a:r>
              <a:rPr lang="pt-BR" noProof="0" dirty="0" smtClean="0"/>
              <a:t>Salmos 103:12, </a:t>
            </a:r>
          </a:p>
          <a:p>
            <a:pPr marL="0" indent="0" algn="ctr">
              <a:buNone/>
            </a:pPr>
            <a:r>
              <a:rPr lang="pt-BR" noProof="0" dirty="0" smtClean="0"/>
              <a:t>“</a:t>
            </a:r>
            <a:r>
              <a:rPr lang="pt-BR" i="1" noProof="0" dirty="0" smtClean="0"/>
              <a:t>Assim como está longe o oriente do ocidente, assim </a:t>
            </a:r>
            <a:r>
              <a:rPr lang="pt-BR" i="1" u="sng" noProof="0" dirty="0" smtClean="0"/>
              <a:t>afasta de nós as nossas transgressões</a:t>
            </a:r>
            <a:r>
              <a:rPr lang="pt-BR" i="1" noProof="0" dirty="0" smtClean="0"/>
              <a:t>.”</a:t>
            </a:r>
            <a:endParaRPr lang="pt-BR" noProof="0" dirty="0" smtClean="0"/>
          </a:p>
        </p:txBody>
      </p:sp>
      <p:pic>
        <p:nvPicPr>
          <p:cNvPr id="5" name="Picture 4" descr="Picture6.png"/>
          <p:cNvPicPr>
            <a:picLocks noChangeAspect="1"/>
          </p:cNvPicPr>
          <p:nvPr/>
        </p:nvPicPr>
        <p:blipFill>
          <a:blip r:embed="rId2" cstate="print"/>
          <a:stretch>
            <a:fillRect/>
          </a:stretch>
        </p:blipFill>
        <p:spPr>
          <a:xfrm>
            <a:off x="7596336" y="1556792"/>
            <a:ext cx="1048425" cy="963088"/>
          </a:xfrm>
          <a:prstGeom prst="rect">
            <a:avLst/>
          </a:prstGeom>
        </p:spPr>
      </p:pic>
    </p:spTree>
    <p:extLst>
      <p:ext uri="{BB962C8B-B14F-4D97-AF65-F5344CB8AC3E}">
        <p14:creationId xmlns:p14="http://schemas.microsoft.com/office/powerpoint/2010/main" val="298986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dirty="0" smtClean="0"/>
              <a:t>A Natureza da Salvação.</a:t>
            </a:r>
          </a:p>
          <a:p>
            <a:pPr marL="0" indent="0">
              <a:buNone/>
            </a:pPr>
            <a:r>
              <a:rPr lang="pt-BR" dirty="0" smtClean="0"/>
              <a:t>      Providencia </a:t>
            </a:r>
            <a:r>
              <a:rPr lang="pt-BR" dirty="0"/>
              <a:t>perdão </a:t>
            </a:r>
            <a:r>
              <a:rPr lang="pt-BR" dirty="0" smtClean="0"/>
              <a:t>para todos os pecados.</a:t>
            </a:r>
          </a:p>
          <a:p>
            <a:pPr marL="0" indent="0" algn="ctr">
              <a:buNone/>
            </a:pPr>
            <a:endParaRPr lang="pt-BR" noProof="0" dirty="0" smtClean="0"/>
          </a:p>
          <a:p>
            <a:pPr marL="0" indent="0">
              <a:buNone/>
            </a:pPr>
            <a:r>
              <a:rPr lang="pt-BR" noProof="0" dirty="0" smtClean="0"/>
              <a:t>Desde que todos os pecados foram perdoados, não há mais condenação.  </a:t>
            </a:r>
          </a:p>
          <a:p>
            <a:pPr marL="0" indent="0">
              <a:buNone/>
            </a:pPr>
            <a:endParaRPr lang="pt-BR" noProof="0" dirty="0" smtClean="0"/>
          </a:p>
          <a:p>
            <a:pPr marL="0" indent="0" algn="ctr">
              <a:buNone/>
            </a:pPr>
            <a:r>
              <a:rPr lang="pt-BR" noProof="0" dirty="0" smtClean="0"/>
              <a:t>João 3:16, </a:t>
            </a:r>
          </a:p>
          <a:p>
            <a:pPr marL="0" indent="0" algn="ctr">
              <a:buNone/>
            </a:pPr>
            <a:r>
              <a:rPr lang="pt-BR" noProof="0" dirty="0" smtClean="0"/>
              <a:t>“</a:t>
            </a:r>
            <a:r>
              <a:rPr lang="pt-BR" i="1" noProof="0" dirty="0" smtClean="0"/>
              <a:t>Porque Deus amou o mundo de tal maneira que deu o seu Filho unigênito, para </a:t>
            </a:r>
            <a:r>
              <a:rPr lang="pt-BR" i="1" u="sng" noProof="0" dirty="0" smtClean="0"/>
              <a:t>que todo aquele que nele crê não pereça, mas tenha a vida eterna</a:t>
            </a:r>
            <a:r>
              <a:rPr lang="pt-BR" noProof="0" dirty="0" smtClean="0"/>
              <a:t>.”</a:t>
            </a:r>
          </a:p>
          <a:p>
            <a:pPr marL="0" indent="0">
              <a:buNone/>
            </a:pPr>
            <a:endParaRPr lang="pt-BR" i="1" noProof="0" dirty="0" smtClean="0"/>
          </a:p>
          <a:p>
            <a:pPr marL="0" indent="0">
              <a:buNone/>
            </a:pPr>
            <a:endParaRPr lang="pt-BR" i="1" noProof="0" dirty="0" smtClean="0"/>
          </a:p>
          <a:p>
            <a:pPr marL="0" indent="0">
              <a:buNone/>
            </a:pPr>
            <a:r>
              <a:rPr lang="pt-BR" noProof="0" dirty="0" smtClean="0"/>
              <a:t> </a:t>
            </a:r>
          </a:p>
          <a:p>
            <a:pPr marL="0" indent="0" algn="ctr">
              <a:buNone/>
            </a:pPr>
            <a:endParaRPr lang="pt-BR" noProof="0" dirty="0" smtClean="0"/>
          </a:p>
        </p:txBody>
      </p:sp>
      <p:pic>
        <p:nvPicPr>
          <p:cNvPr id="5" name="Picture 4" descr="Picture6.png"/>
          <p:cNvPicPr>
            <a:picLocks noChangeAspect="1"/>
          </p:cNvPicPr>
          <p:nvPr/>
        </p:nvPicPr>
        <p:blipFill>
          <a:blip r:embed="rId2" cstate="print"/>
          <a:stretch>
            <a:fillRect/>
          </a:stretch>
        </p:blipFill>
        <p:spPr>
          <a:xfrm>
            <a:off x="7596336" y="1556792"/>
            <a:ext cx="1048425" cy="963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dirty="0" smtClean="0"/>
              <a:t>A Natureza da Salvação.</a:t>
            </a:r>
          </a:p>
          <a:p>
            <a:pPr marL="0" indent="0">
              <a:buNone/>
            </a:pPr>
            <a:r>
              <a:rPr lang="pt-BR" dirty="0" smtClean="0"/>
              <a:t>      Providencia </a:t>
            </a:r>
            <a:r>
              <a:rPr lang="pt-BR" dirty="0"/>
              <a:t>perdão </a:t>
            </a:r>
            <a:r>
              <a:rPr lang="pt-BR" dirty="0" smtClean="0"/>
              <a:t>para todos os pecados.</a:t>
            </a:r>
          </a:p>
          <a:p>
            <a:pPr marL="0" indent="0" algn="ctr">
              <a:buNone/>
            </a:pPr>
            <a:endParaRPr lang="pt-BR" noProof="0" dirty="0" smtClean="0"/>
          </a:p>
          <a:p>
            <a:pPr marL="0" indent="0">
              <a:buNone/>
            </a:pPr>
            <a:r>
              <a:rPr lang="pt-BR" noProof="0" dirty="0" smtClean="0"/>
              <a:t>A graça de Deus e a morte de Jesus são mais do que suficiente para nos salvar para sempre. </a:t>
            </a:r>
          </a:p>
          <a:p>
            <a:pPr marL="0" indent="0">
              <a:buNone/>
            </a:pPr>
            <a:endParaRPr lang="pt-BR" i="1" noProof="0" dirty="0" smtClean="0"/>
          </a:p>
          <a:p>
            <a:pPr marL="0" indent="0" algn="ctr">
              <a:buNone/>
            </a:pPr>
            <a:r>
              <a:rPr lang="pt-BR" noProof="0" dirty="0" smtClean="0"/>
              <a:t>Romanos 5:17, </a:t>
            </a:r>
          </a:p>
          <a:p>
            <a:pPr marL="0" indent="0" algn="ctr">
              <a:buNone/>
            </a:pPr>
            <a:r>
              <a:rPr lang="pt-BR" noProof="0" dirty="0" smtClean="0"/>
              <a:t>“</a:t>
            </a:r>
            <a:r>
              <a:rPr lang="pt-BR" i="1" noProof="0" dirty="0" smtClean="0"/>
              <a:t>Porque, se pela ofensa de um só, a morte reinou por esse, </a:t>
            </a:r>
            <a:r>
              <a:rPr lang="pt-BR" i="1" u="sng" noProof="0" dirty="0" smtClean="0"/>
              <a:t>muito mais os que recebem a abundância da graça</a:t>
            </a:r>
            <a:r>
              <a:rPr lang="pt-BR" i="1" noProof="0" dirty="0" smtClean="0"/>
              <a:t>, e do dom da justiça, reinarão em vida por um só, Jesus Cristo</a:t>
            </a:r>
            <a:r>
              <a:rPr lang="pt-BR" noProof="0" dirty="0" smtClean="0"/>
              <a:t>.”</a:t>
            </a:r>
          </a:p>
          <a:p>
            <a:pPr marL="0" indent="0">
              <a:buNone/>
            </a:pPr>
            <a:endParaRPr lang="pt-BR" noProof="0" dirty="0" smtClean="0"/>
          </a:p>
          <a:p>
            <a:pPr marL="0" indent="0">
              <a:buNone/>
            </a:pPr>
            <a:endParaRPr lang="pt-BR" i="1" noProof="0" dirty="0" smtClean="0"/>
          </a:p>
          <a:p>
            <a:pPr marL="0" indent="0">
              <a:buNone/>
            </a:pPr>
            <a:endParaRPr lang="pt-BR" i="1" noProof="0" dirty="0" smtClean="0"/>
          </a:p>
          <a:p>
            <a:pPr marL="0" indent="0">
              <a:buNone/>
            </a:pPr>
            <a:r>
              <a:rPr lang="pt-BR" noProof="0" dirty="0" smtClean="0"/>
              <a:t> </a:t>
            </a:r>
          </a:p>
          <a:p>
            <a:pPr marL="0" indent="0" algn="ctr">
              <a:buNone/>
            </a:pPr>
            <a:endParaRPr lang="pt-BR" noProof="0" dirty="0" smtClean="0"/>
          </a:p>
        </p:txBody>
      </p:sp>
      <p:pic>
        <p:nvPicPr>
          <p:cNvPr id="5" name="Picture 4" descr="Picture6.png"/>
          <p:cNvPicPr>
            <a:picLocks noChangeAspect="1"/>
          </p:cNvPicPr>
          <p:nvPr/>
        </p:nvPicPr>
        <p:blipFill>
          <a:blip r:embed="rId2" cstate="print"/>
          <a:stretch>
            <a:fillRect/>
          </a:stretch>
        </p:blipFill>
        <p:spPr>
          <a:xfrm>
            <a:off x="7596336" y="1556792"/>
            <a:ext cx="1048425" cy="963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PROBLEMA</a:t>
            </a:r>
            <a:br>
              <a:rPr lang="pt-BR" dirty="0" smtClean="0"/>
            </a:br>
            <a:r>
              <a:rPr lang="pt-BR" dirty="0" smtClean="0"/>
              <a:t>Porque Tanta Confusão?</a:t>
            </a:r>
            <a:endParaRPr lang="pt-BR" dirty="0"/>
          </a:p>
        </p:txBody>
      </p:sp>
      <p:sp>
        <p:nvSpPr>
          <p:cNvPr id="3" name="Content Placeholder 2"/>
          <p:cNvSpPr>
            <a:spLocks noGrp="1"/>
          </p:cNvSpPr>
          <p:nvPr>
            <p:ph idx="1"/>
          </p:nvPr>
        </p:nvSpPr>
        <p:spPr/>
        <p:txBody>
          <a:bodyPr>
            <a:noAutofit/>
          </a:bodyPr>
          <a:lstStyle/>
          <a:p>
            <a:pPr marL="0" lvl="2" indent="0" algn="ctr">
              <a:buNone/>
            </a:pPr>
            <a:r>
              <a:rPr lang="pt-BR" dirty="0" smtClean="0"/>
              <a:t>Falta</a:t>
            </a:r>
            <a:r>
              <a:rPr lang="en-US" dirty="0" smtClean="0"/>
              <a:t> de </a:t>
            </a:r>
            <a:r>
              <a:rPr lang="pt-BR" dirty="0" smtClean="0"/>
              <a:t>Conhecer</a:t>
            </a:r>
            <a:r>
              <a:rPr lang="en-US" dirty="0" smtClean="0"/>
              <a:t> A </a:t>
            </a:r>
            <a:r>
              <a:rPr lang="pt-BR" dirty="0" smtClean="0"/>
              <a:t>Palavra</a:t>
            </a:r>
            <a:r>
              <a:rPr lang="en-US" dirty="0" smtClean="0"/>
              <a:t> de Deus</a:t>
            </a:r>
          </a:p>
          <a:p>
            <a:pPr marL="0" lvl="2" indent="0" algn="ctr">
              <a:buNone/>
            </a:pPr>
            <a:endParaRPr lang="en-US" i="1" dirty="0" smtClean="0"/>
          </a:p>
          <a:p>
            <a:pPr marL="0" lvl="2" indent="0">
              <a:buNone/>
            </a:pPr>
            <a:r>
              <a:rPr lang="pt-BR" noProof="0" dirty="0" smtClean="0"/>
              <a:t>Há uma grande falha com os crentes. Eles não estudam a Bíblia por si mesmo! Estão tão interessados em </a:t>
            </a:r>
            <a:r>
              <a:rPr lang="pt-BR" dirty="0" smtClean="0"/>
              <a:t>seus</a:t>
            </a:r>
            <a:r>
              <a:rPr lang="pt-BR" noProof="0" dirty="0" smtClean="0"/>
              <a:t> deleites que não tomam o tempo de estudar a Bíblia por si mesmo. </a:t>
            </a:r>
          </a:p>
          <a:p>
            <a:pPr marL="0" lvl="2" indent="0">
              <a:buNone/>
            </a:pPr>
            <a:endParaRPr lang="pt-BR" dirty="0" smtClean="0"/>
          </a:p>
          <a:p>
            <a:pPr marL="0" lvl="2" indent="0">
              <a:buNone/>
            </a:pPr>
            <a:r>
              <a:rPr lang="pt-BR" noProof="0" dirty="0" smtClean="0"/>
              <a:t>Somos papagaios repetindo sem pensar o que os outros dizem ou o que eles escrevem.  Devemos procurar saber tudo que a Bíblia diz sobre um assunto, não somente alguns versículos que parecem apoiar uma opinião.</a:t>
            </a:r>
          </a:p>
          <a:p>
            <a:pPr marL="0" lvl="2" indent="0">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dirty="0" smtClean="0"/>
              <a:t>A Natureza da Salvação.</a:t>
            </a:r>
          </a:p>
          <a:p>
            <a:pPr marL="0" indent="0">
              <a:buNone/>
            </a:pPr>
            <a:r>
              <a:rPr lang="pt-BR" dirty="0" smtClean="0"/>
              <a:t>      Providencia </a:t>
            </a:r>
            <a:r>
              <a:rPr lang="pt-BR" dirty="0"/>
              <a:t>perdão </a:t>
            </a:r>
            <a:r>
              <a:rPr lang="pt-BR" dirty="0" smtClean="0"/>
              <a:t>para todos os pecados.</a:t>
            </a:r>
          </a:p>
          <a:p>
            <a:pPr marL="0" indent="0" algn="ctr">
              <a:buNone/>
            </a:pPr>
            <a:endParaRPr lang="pt-BR" noProof="0" dirty="0" smtClean="0"/>
          </a:p>
          <a:p>
            <a:pPr marL="0" indent="0">
              <a:buNone/>
            </a:pPr>
            <a:r>
              <a:rPr lang="pt-BR" noProof="0" dirty="0" smtClean="0"/>
              <a:t>A graça de Deus e a morte de Jesus são mais do que suficiente para nos salvar para sempre. </a:t>
            </a:r>
          </a:p>
          <a:p>
            <a:pPr marL="0" indent="0">
              <a:buNone/>
            </a:pPr>
            <a:endParaRPr lang="pt-BR" i="1" noProof="0" dirty="0" smtClean="0"/>
          </a:p>
          <a:p>
            <a:pPr marL="0" indent="0" algn="ctr">
              <a:buNone/>
            </a:pPr>
            <a:r>
              <a:rPr lang="pt-BR" noProof="0" dirty="0" smtClean="0"/>
              <a:t>2 Coríntios 8:9, </a:t>
            </a:r>
          </a:p>
          <a:p>
            <a:pPr marL="0" indent="0" algn="ctr">
              <a:buNone/>
            </a:pPr>
            <a:r>
              <a:rPr lang="pt-BR" noProof="0" dirty="0" smtClean="0"/>
              <a:t>“</a:t>
            </a:r>
            <a:r>
              <a:rPr lang="pt-BR" i="1" noProof="0" dirty="0" smtClean="0"/>
              <a:t>Porque já sabeis a graça de nosso Senhor Jesus Cristo que, sendo rico, por amor de vós se fez pobre; </a:t>
            </a:r>
            <a:r>
              <a:rPr lang="pt-BR" i="1" u="sng" noProof="0" dirty="0" smtClean="0"/>
              <a:t>para que pela sua pobreza enriquecêsseis</a:t>
            </a:r>
            <a:r>
              <a:rPr lang="pt-BR" i="1" noProof="0" dirty="0" smtClean="0"/>
              <a:t>.”</a:t>
            </a:r>
            <a:endParaRPr lang="pt-BR" noProof="0" dirty="0" smtClean="0"/>
          </a:p>
          <a:p>
            <a:pPr marL="0" indent="0">
              <a:buNone/>
            </a:pPr>
            <a:endParaRPr lang="pt-BR" i="1" noProof="0" dirty="0" smtClean="0"/>
          </a:p>
          <a:p>
            <a:pPr marL="0" indent="0">
              <a:buNone/>
            </a:pPr>
            <a:endParaRPr lang="pt-BR" i="1" noProof="0" dirty="0" smtClean="0"/>
          </a:p>
          <a:p>
            <a:pPr marL="0" indent="0">
              <a:buNone/>
            </a:pPr>
            <a:r>
              <a:rPr lang="pt-BR" noProof="0" dirty="0" smtClean="0"/>
              <a:t> </a:t>
            </a:r>
          </a:p>
          <a:p>
            <a:pPr marL="0" indent="0" algn="ctr">
              <a:buNone/>
            </a:pPr>
            <a:endParaRPr lang="pt-BR" noProof="0" dirty="0" smtClean="0"/>
          </a:p>
        </p:txBody>
      </p:sp>
      <p:pic>
        <p:nvPicPr>
          <p:cNvPr id="5" name="Picture 4" descr="Picture6.png"/>
          <p:cNvPicPr>
            <a:picLocks noChangeAspect="1"/>
          </p:cNvPicPr>
          <p:nvPr/>
        </p:nvPicPr>
        <p:blipFill>
          <a:blip r:embed="rId2" cstate="print"/>
          <a:stretch>
            <a:fillRect/>
          </a:stretch>
        </p:blipFill>
        <p:spPr>
          <a:xfrm>
            <a:off x="7596336" y="1556792"/>
            <a:ext cx="1048425" cy="963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dirty="0" smtClean="0"/>
              <a:t>A Natureza da Salvação.</a:t>
            </a:r>
          </a:p>
          <a:p>
            <a:pPr marL="0" indent="0">
              <a:buNone/>
            </a:pPr>
            <a:r>
              <a:rPr lang="pt-BR" dirty="0" smtClean="0"/>
              <a:t>      Providencia </a:t>
            </a:r>
            <a:r>
              <a:rPr lang="pt-BR" dirty="0"/>
              <a:t>perdão </a:t>
            </a:r>
            <a:r>
              <a:rPr lang="pt-BR" dirty="0" smtClean="0"/>
              <a:t>para todos os pecados.</a:t>
            </a:r>
          </a:p>
          <a:p>
            <a:pPr marL="0" indent="0" algn="ctr">
              <a:buNone/>
            </a:pPr>
            <a:endParaRPr lang="pt-BR" noProof="0" dirty="0" smtClean="0"/>
          </a:p>
          <a:p>
            <a:pPr marL="0" indent="0">
              <a:buNone/>
            </a:pPr>
            <a:r>
              <a:rPr lang="pt-BR" noProof="0" dirty="0" smtClean="0"/>
              <a:t>A graça de Deus e a morte de Jesus são mais do que suficiente para nos salvar para sempre. </a:t>
            </a:r>
          </a:p>
          <a:p>
            <a:pPr marL="0" indent="0">
              <a:buNone/>
            </a:pPr>
            <a:endParaRPr lang="pt-BR" i="1" noProof="0" dirty="0" smtClean="0"/>
          </a:p>
          <a:p>
            <a:pPr marL="0" indent="0" algn="ctr">
              <a:buNone/>
            </a:pPr>
            <a:r>
              <a:rPr lang="pt-BR" noProof="0" dirty="0" smtClean="0"/>
              <a:t>Romanos 5:20, </a:t>
            </a:r>
          </a:p>
          <a:p>
            <a:pPr marL="0" indent="0" algn="ctr">
              <a:buNone/>
            </a:pPr>
            <a:r>
              <a:rPr lang="pt-BR" noProof="0" dirty="0" smtClean="0"/>
              <a:t>“</a:t>
            </a:r>
            <a:r>
              <a:rPr lang="pt-BR" i="1" noProof="0" dirty="0" smtClean="0"/>
              <a:t>Veio, porém, a lei para que a ofensa abundasse; mas, onde o pecado abundou, </a:t>
            </a:r>
            <a:r>
              <a:rPr lang="pt-BR" i="1" u="sng" noProof="0" dirty="0" smtClean="0"/>
              <a:t>superabundou a graça</a:t>
            </a:r>
            <a:r>
              <a:rPr lang="pt-BR" i="1" noProof="0" dirty="0" smtClean="0"/>
              <a:t>;</a:t>
            </a:r>
            <a:r>
              <a:rPr lang="pt-BR" noProof="0" dirty="0" smtClean="0"/>
              <a:t>”</a:t>
            </a:r>
          </a:p>
          <a:p>
            <a:pPr marL="0" indent="0">
              <a:buNone/>
            </a:pPr>
            <a:endParaRPr lang="pt-BR" noProof="0" dirty="0" smtClean="0"/>
          </a:p>
          <a:p>
            <a:pPr marL="0" indent="0">
              <a:buNone/>
            </a:pPr>
            <a:endParaRPr lang="pt-BR" noProof="0" dirty="0" smtClean="0"/>
          </a:p>
          <a:p>
            <a:pPr marL="0" indent="0">
              <a:buNone/>
            </a:pPr>
            <a:endParaRPr lang="pt-BR" i="1" noProof="0" dirty="0" smtClean="0"/>
          </a:p>
          <a:p>
            <a:pPr marL="0" indent="0">
              <a:buNone/>
            </a:pPr>
            <a:endParaRPr lang="pt-BR" i="1" noProof="0" dirty="0" smtClean="0"/>
          </a:p>
          <a:p>
            <a:pPr marL="0" indent="0">
              <a:buNone/>
            </a:pPr>
            <a:r>
              <a:rPr lang="pt-BR" noProof="0" dirty="0" smtClean="0"/>
              <a:t> </a:t>
            </a:r>
          </a:p>
          <a:p>
            <a:pPr marL="0" indent="0" algn="ctr">
              <a:buNone/>
            </a:pPr>
            <a:endParaRPr lang="pt-BR" noProof="0" dirty="0" smtClean="0"/>
          </a:p>
        </p:txBody>
      </p:sp>
      <p:pic>
        <p:nvPicPr>
          <p:cNvPr id="5" name="Picture 4" descr="Picture6.png"/>
          <p:cNvPicPr>
            <a:picLocks noChangeAspect="1"/>
          </p:cNvPicPr>
          <p:nvPr/>
        </p:nvPicPr>
        <p:blipFill>
          <a:blip r:embed="rId2" cstate="print"/>
          <a:stretch>
            <a:fillRect/>
          </a:stretch>
        </p:blipFill>
        <p:spPr>
          <a:xfrm>
            <a:off x="7596336" y="1556792"/>
            <a:ext cx="1048425" cy="963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dirty="0" smtClean="0"/>
              <a:t>A Natureza da Salvação.</a:t>
            </a:r>
          </a:p>
          <a:p>
            <a:pPr marL="0" indent="0">
              <a:buNone/>
            </a:pPr>
            <a:r>
              <a:rPr lang="pt-BR" dirty="0" smtClean="0"/>
              <a:t>      Providencia </a:t>
            </a:r>
            <a:r>
              <a:rPr lang="pt-BR" dirty="0"/>
              <a:t>perdão </a:t>
            </a:r>
            <a:r>
              <a:rPr lang="pt-BR" dirty="0" smtClean="0"/>
              <a:t>para todos os pecados.</a:t>
            </a:r>
          </a:p>
          <a:p>
            <a:pPr marL="0" indent="0" algn="ctr">
              <a:buNone/>
            </a:pPr>
            <a:endParaRPr lang="pt-BR" noProof="0" dirty="0" smtClean="0"/>
          </a:p>
          <a:p>
            <a:pPr marL="0" indent="0">
              <a:buNone/>
            </a:pPr>
            <a:r>
              <a:rPr lang="pt-BR" noProof="0" dirty="0" smtClean="0"/>
              <a:t>A graça de Deus e a morte de Jesus são mais do que suficiente para nos salvar para sempre. </a:t>
            </a:r>
          </a:p>
          <a:p>
            <a:pPr marL="0" indent="0">
              <a:buNone/>
            </a:pPr>
            <a:endParaRPr lang="pt-BR" i="1" noProof="0" dirty="0" smtClean="0"/>
          </a:p>
          <a:p>
            <a:pPr marL="0" indent="0" algn="ctr">
              <a:buNone/>
            </a:pPr>
            <a:r>
              <a:rPr lang="pt-BR" noProof="0" dirty="0" smtClean="0"/>
              <a:t>Hebreus 9:14, </a:t>
            </a:r>
          </a:p>
          <a:p>
            <a:pPr marL="0" indent="0" algn="ctr">
              <a:buNone/>
            </a:pPr>
            <a:r>
              <a:rPr lang="pt-BR" noProof="0" dirty="0" smtClean="0"/>
              <a:t>“</a:t>
            </a:r>
            <a:r>
              <a:rPr lang="pt-BR" i="1" u="sng" noProof="0" dirty="0" smtClean="0"/>
              <a:t>Quanto mais </a:t>
            </a:r>
            <a:r>
              <a:rPr lang="pt-BR" i="1" noProof="0" dirty="0" smtClean="0"/>
              <a:t>o sangue de Cristo, que pelo Espírito eterno se ofereceu a si mesmo imaculado a Deus,</a:t>
            </a:r>
            <a:r>
              <a:rPr lang="pt-BR" i="1" u="sng" noProof="0" dirty="0" smtClean="0"/>
              <a:t> purificará as vossas consciências das obras mortas</a:t>
            </a:r>
            <a:r>
              <a:rPr lang="pt-BR" i="1" noProof="0" dirty="0" smtClean="0"/>
              <a:t>, para servirdes ao Deus vivo?</a:t>
            </a:r>
            <a:r>
              <a:rPr lang="pt-BR" noProof="0" dirty="0" smtClean="0"/>
              <a:t>”</a:t>
            </a:r>
          </a:p>
          <a:p>
            <a:pPr marL="0" indent="0">
              <a:buNone/>
            </a:pPr>
            <a:endParaRPr lang="pt-BR" noProof="0" dirty="0" smtClean="0"/>
          </a:p>
          <a:p>
            <a:pPr marL="0" indent="0">
              <a:buNone/>
            </a:pPr>
            <a:endParaRPr lang="pt-BR" noProof="0" dirty="0" smtClean="0"/>
          </a:p>
          <a:p>
            <a:pPr marL="0" indent="0">
              <a:buNone/>
            </a:pPr>
            <a:endParaRPr lang="pt-BR" i="1" noProof="0" dirty="0" smtClean="0"/>
          </a:p>
          <a:p>
            <a:pPr marL="0" indent="0">
              <a:buNone/>
            </a:pPr>
            <a:endParaRPr lang="pt-BR" i="1" noProof="0" dirty="0" smtClean="0"/>
          </a:p>
          <a:p>
            <a:pPr marL="0" indent="0">
              <a:buNone/>
            </a:pPr>
            <a:r>
              <a:rPr lang="pt-BR" noProof="0" dirty="0" smtClean="0"/>
              <a:t> </a:t>
            </a:r>
          </a:p>
          <a:p>
            <a:pPr marL="0" indent="0" algn="ctr">
              <a:buNone/>
            </a:pPr>
            <a:endParaRPr lang="pt-BR" noProof="0" dirty="0" smtClean="0"/>
          </a:p>
        </p:txBody>
      </p:sp>
      <p:pic>
        <p:nvPicPr>
          <p:cNvPr id="5" name="Picture 4" descr="Picture6.png"/>
          <p:cNvPicPr>
            <a:picLocks noChangeAspect="1"/>
          </p:cNvPicPr>
          <p:nvPr/>
        </p:nvPicPr>
        <p:blipFill>
          <a:blip r:embed="rId2" cstate="print"/>
          <a:stretch>
            <a:fillRect/>
          </a:stretch>
        </p:blipFill>
        <p:spPr>
          <a:xfrm>
            <a:off x="7596336" y="1556792"/>
            <a:ext cx="1048425" cy="963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indent="0" algn="ctr">
              <a:buNone/>
            </a:pPr>
            <a:r>
              <a:rPr lang="pt-BR" dirty="0" smtClean="0"/>
              <a:t>A Natureza da Salvação.</a:t>
            </a:r>
          </a:p>
          <a:p>
            <a:pPr marL="0" indent="0">
              <a:buNone/>
            </a:pPr>
            <a:r>
              <a:rPr lang="pt-BR" dirty="0" smtClean="0"/>
              <a:t>      Providencia </a:t>
            </a:r>
            <a:r>
              <a:rPr lang="pt-BR" dirty="0"/>
              <a:t>perdão </a:t>
            </a:r>
            <a:r>
              <a:rPr lang="pt-BR" dirty="0" smtClean="0"/>
              <a:t>para todos os pecados.</a:t>
            </a:r>
          </a:p>
          <a:p>
            <a:pPr marL="0" indent="0" algn="ctr">
              <a:buNone/>
            </a:pPr>
            <a:endParaRPr lang="pt-BR" noProof="0" dirty="0" smtClean="0"/>
          </a:p>
          <a:p>
            <a:pPr marL="0" indent="0">
              <a:buNone/>
            </a:pPr>
            <a:r>
              <a:rPr lang="pt-BR" noProof="0" dirty="0" smtClean="0"/>
              <a:t>Na cruz Jesus Cristo terminou a sua obra.  A penalidade para todos os nossos pecados foi  feito.</a:t>
            </a:r>
          </a:p>
          <a:p>
            <a:pPr marL="0" indent="0">
              <a:buNone/>
            </a:pPr>
            <a:endParaRPr lang="pt-BR" noProof="0" dirty="0" smtClean="0"/>
          </a:p>
          <a:p>
            <a:pPr marL="0" indent="0" algn="ctr">
              <a:buNone/>
            </a:pPr>
            <a:r>
              <a:rPr lang="pt-BR" noProof="0" dirty="0" smtClean="0"/>
              <a:t>João 19:30, </a:t>
            </a:r>
          </a:p>
          <a:p>
            <a:pPr marL="0" indent="0" algn="ctr">
              <a:buNone/>
            </a:pPr>
            <a:r>
              <a:rPr lang="pt-BR" noProof="0" dirty="0" smtClean="0"/>
              <a:t>“</a:t>
            </a:r>
            <a:r>
              <a:rPr lang="pt-BR" i="1" noProof="0" dirty="0" smtClean="0"/>
              <a:t>E, quando Jesus tomou o vinagre, disse: </a:t>
            </a:r>
            <a:r>
              <a:rPr lang="pt-BR" i="1" u="sng" noProof="0" dirty="0" smtClean="0"/>
              <a:t>Está consumado</a:t>
            </a:r>
            <a:r>
              <a:rPr lang="pt-BR" i="1" noProof="0" dirty="0" smtClean="0"/>
              <a:t>. E, inclinando a cabeça, entregou o espírito</a:t>
            </a:r>
            <a:r>
              <a:rPr lang="pt-BR" noProof="0" dirty="0" smtClean="0"/>
              <a:t>.”</a:t>
            </a:r>
          </a:p>
          <a:p>
            <a:pPr marL="0" indent="0">
              <a:buNone/>
            </a:pPr>
            <a:r>
              <a:rPr lang="pt-BR" noProof="0" dirty="0" smtClean="0"/>
              <a:t>  </a:t>
            </a:r>
          </a:p>
          <a:p>
            <a:pPr marL="0" indent="0">
              <a:buNone/>
            </a:pPr>
            <a:endParaRPr lang="pt-BR" noProof="0" dirty="0" smtClean="0"/>
          </a:p>
          <a:p>
            <a:pPr marL="0" indent="0">
              <a:buNone/>
            </a:pPr>
            <a:endParaRPr lang="pt-BR" noProof="0" dirty="0" smtClean="0"/>
          </a:p>
          <a:p>
            <a:pPr marL="0" indent="0">
              <a:buNone/>
            </a:pPr>
            <a:endParaRPr lang="pt-BR" i="1" noProof="0" dirty="0" smtClean="0"/>
          </a:p>
          <a:p>
            <a:pPr marL="0" indent="0">
              <a:buNone/>
            </a:pPr>
            <a:endParaRPr lang="pt-BR" i="1" noProof="0" dirty="0" smtClean="0"/>
          </a:p>
          <a:p>
            <a:pPr marL="0" indent="0">
              <a:buNone/>
            </a:pPr>
            <a:r>
              <a:rPr lang="pt-BR" noProof="0" dirty="0" smtClean="0"/>
              <a:t> </a:t>
            </a:r>
          </a:p>
          <a:p>
            <a:pPr marL="0" indent="0" algn="ctr">
              <a:buNone/>
            </a:pPr>
            <a:endParaRPr lang="pt-BR" noProof="0" dirty="0" smtClean="0"/>
          </a:p>
        </p:txBody>
      </p:sp>
      <p:pic>
        <p:nvPicPr>
          <p:cNvPr id="5" name="Picture 4" descr="Picture6.png"/>
          <p:cNvPicPr>
            <a:picLocks noChangeAspect="1"/>
          </p:cNvPicPr>
          <p:nvPr/>
        </p:nvPicPr>
        <p:blipFill>
          <a:blip r:embed="rId2" cstate="print"/>
          <a:stretch>
            <a:fillRect/>
          </a:stretch>
        </p:blipFill>
        <p:spPr>
          <a:xfrm>
            <a:off x="7596336" y="1556792"/>
            <a:ext cx="1048425" cy="963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lvl="2" indent="0" algn="ctr">
              <a:buNone/>
            </a:pPr>
            <a:r>
              <a:rPr lang="pt-BR" noProof="0" dirty="0" smtClean="0"/>
              <a:t>Falta de fazer uma distinção entre nossa posição em Cristo e nossa comunhão com Cristo. </a:t>
            </a:r>
            <a:endParaRPr lang="pt-BR" noProof="0" dirty="0"/>
          </a:p>
        </p:txBody>
      </p:sp>
      <p:pic>
        <p:nvPicPr>
          <p:cNvPr id="18" name="Picture 17" descr="Untitled5.png"/>
          <p:cNvPicPr>
            <a:picLocks noChangeAspect="1"/>
          </p:cNvPicPr>
          <p:nvPr/>
        </p:nvPicPr>
        <p:blipFill>
          <a:blip r:embed="rId2" cstate="print"/>
          <a:stretch>
            <a:fillRect/>
          </a:stretch>
        </p:blipFill>
        <p:spPr>
          <a:xfrm>
            <a:off x="952580" y="2852936"/>
            <a:ext cx="1357164" cy="2721910"/>
          </a:xfrm>
          <a:prstGeom prst="rect">
            <a:avLst/>
          </a:prstGeom>
        </p:spPr>
      </p:pic>
      <p:sp>
        <p:nvSpPr>
          <p:cNvPr id="8" name="TextBox 7"/>
          <p:cNvSpPr txBox="1"/>
          <p:nvPr/>
        </p:nvSpPr>
        <p:spPr>
          <a:xfrm>
            <a:off x="776556" y="3917771"/>
            <a:ext cx="1728192" cy="353943"/>
          </a:xfrm>
          <a:prstGeom prst="rect">
            <a:avLst/>
          </a:prstGeom>
          <a:noFill/>
        </p:spPr>
        <p:txBody>
          <a:bodyPr wrap="square" rtlCol="0">
            <a:spAutoFit/>
          </a:bodyPr>
          <a:lstStyle/>
          <a:p>
            <a:pPr algn="ctr"/>
            <a:r>
              <a:rPr lang="pt-BR" sz="1700" b="1" dirty="0" smtClean="0"/>
              <a:t>EM CRISTO</a:t>
            </a:r>
            <a:endParaRPr lang="pt-BR" sz="1700" b="1" dirty="0"/>
          </a:p>
        </p:txBody>
      </p:sp>
      <p:sp>
        <p:nvSpPr>
          <p:cNvPr id="9" name="TextBox 8"/>
          <p:cNvSpPr txBox="1"/>
          <p:nvPr/>
        </p:nvSpPr>
        <p:spPr>
          <a:xfrm>
            <a:off x="467544" y="5727372"/>
            <a:ext cx="2448272" cy="707886"/>
          </a:xfrm>
          <a:prstGeom prst="rect">
            <a:avLst/>
          </a:prstGeom>
          <a:noFill/>
        </p:spPr>
        <p:txBody>
          <a:bodyPr wrap="square" rtlCol="0">
            <a:spAutoFit/>
          </a:bodyPr>
          <a:lstStyle/>
          <a:p>
            <a:pPr algn="ctr"/>
            <a:r>
              <a:rPr lang="pt-BR" sz="2000" dirty="0" smtClean="0">
                <a:solidFill>
                  <a:schemeClr val="bg1"/>
                </a:solidFill>
                <a:latin typeface="Arial Black" pitchFamily="34" charset="0"/>
              </a:rPr>
              <a:t>Nossa Posição Em Cristo</a:t>
            </a:r>
            <a:endParaRPr lang="pt-BR" sz="2000" dirty="0">
              <a:solidFill>
                <a:schemeClr val="bg1"/>
              </a:solidFill>
              <a:latin typeface="Arial Black" pitchFamily="34" charset="0"/>
            </a:endParaRPr>
          </a:p>
        </p:txBody>
      </p:sp>
      <p:sp>
        <p:nvSpPr>
          <p:cNvPr id="10" name="TextBox 9"/>
          <p:cNvSpPr txBox="1"/>
          <p:nvPr/>
        </p:nvSpPr>
        <p:spPr>
          <a:xfrm>
            <a:off x="5868144" y="5673442"/>
            <a:ext cx="2736304" cy="707886"/>
          </a:xfrm>
          <a:prstGeom prst="rect">
            <a:avLst/>
          </a:prstGeom>
          <a:noFill/>
        </p:spPr>
        <p:txBody>
          <a:bodyPr wrap="square" rtlCol="0">
            <a:spAutoFit/>
          </a:bodyPr>
          <a:lstStyle/>
          <a:p>
            <a:pPr algn="ctr"/>
            <a:r>
              <a:rPr lang="pt-BR" sz="2000" dirty="0" smtClean="0">
                <a:solidFill>
                  <a:schemeClr val="bg1"/>
                </a:solidFill>
                <a:latin typeface="Arial Black" pitchFamily="34" charset="0"/>
              </a:rPr>
              <a:t>Nossa Comunhão Com Cristo</a:t>
            </a:r>
            <a:endParaRPr lang="pt-BR" sz="2000" dirty="0">
              <a:solidFill>
                <a:schemeClr val="bg1"/>
              </a:solidFill>
              <a:latin typeface="Arial Black" pitchFamily="34" charset="0"/>
            </a:endParaRPr>
          </a:p>
        </p:txBody>
      </p:sp>
      <p:sp>
        <p:nvSpPr>
          <p:cNvPr id="11" name="TextBox 10"/>
          <p:cNvSpPr txBox="1"/>
          <p:nvPr/>
        </p:nvSpPr>
        <p:spPr>
          <a:xfrm>
            <a:off x="2633266" y="3387988"/>
            <a:ext cx="3312368" cy="1754326"/>
          </a:xfrm>
          <a:prstGeom prst="rect">
            <a:avLst/>
          </a:prstGeom>
          <a:noFill/>
        </p:spPr>
        <p:txBody>
          <a:bodyPr wrap="square" rtlCol="0">
            <a:spAutoFit/>
          </a:bodyPr>
          <a:lstStyle/>
          <a:p>
            <a:pPr algn="ctr"/>
            <a:r>
              <a:rPr lang="pt-BR" b="1" dirty="0" smtClean="0">
                <a:solidFill>
                  <a:schemeClr val="bg1"/>
                </a:solidFill>
                <a:latin typeface="Arial" pitchFamily="34" charset="0"/>
                <a:cs typeface="Arial" pitchFamily="34" charset="0"/>
              </a:rPr>
              <a:t>Infelizmente muitas pessoas não reconhecem que nossa POSIÇÃO EM Cristo...</a:t>
            </a:r>
          </a:p>
          <a:p>
            <a:pPr algn="ctr"/>
            <a:endParaRPr lang="pt-BR" b="1" dirty="0" smtClean="0">
              <a:solidFill>
                <a:schemeClr val="bg1"/>
              </a:solidFill>
              <a:latin typeface="Arial" pitchFamily="34" charset="0"/>
              <a:cs typeface="Arial" pitchFamily="34" charset="0"/>
            </a:endParaRPr>
          </a:p>
          <a:p>
            <a:pPr algn="ctr"/>
            <a:r>
              <a:rPr lang="pt-BR" b="1" dirty="0" smtClean="0">
                <a:solidFill>
                  <a:schemeClr val="bg1"/>
                </a:solidFill>
                <a:latin typeface="Arial" pitchFamily="34" charset="0"/>
                <a:cs typeface="Arial" pitchFamily="34" charset="0"/>
              </a:rPr>
              <a:t> é diferente do que nossa COMUNHÃO COM Cristo.</a:t>
            </a:r>
            <a:endParaRPr lang="pt-BR" b="1" dirty="0">
              <a:solidFill>
                <a:schemeClr val="bg1"/>
              </a:solidFill>
              <a:latin typeface="Arial" pitchFamily="34" charset="0"/>
              <a:cs typeface="Arial" pitchFamily="34" charset="0"/>
            </a:endParaRPr>
          </a:p>
        </p:txBody>
      </p:sp>
      <p:pic>
        <p:nvPicPr>
          <p:cNvPr id="12" name="Picture 11" descr="Untitled3.png"/>
          <p:cNvPicPr>
            <a:picLocks noChangeAspect="1"/>
          </p:cNvPicPr>
          <p:nvPr/>
        </p:nvPicPr>
        <p:blipFill>
          <a:blip r:embed="rId3" cstate="print"/>
          <a:stretch>
            <a:fillRect/>
          </a:stretch>
        </p:blipFill>
        <p:spPr>
          <a:xfrm>
            <a:off x="6012160" y="2852936"/>
            <a:ext cx="2465715" cy="2664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dissolve">
                                      <p:cBhvr>
                                        <p:cTn id="12" dur="500"/>
                                        <p:tgtEl>
                                          <p:spTgt spid="11">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dissolve">
                                      <p:cBhvr>
                                        <p:cTn id="26" dur="500"/>
                                        <p:tgtEl>
                                          <p:spTgt spid="11">
                                            <p:txEl>
                                              <p:pRg st="2" end="2"/>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par>
                                <p:cTn id="30" presetID="9"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lvl="2" indent="0" algn="ctr">
              <a:buNone/>
            </a:pPr>
            <a:r>
              <a:rPr lang="pt-BR" noProof="0" dirty="0" smtClean="0"/>
              <a:t>Há uma distinção entre nossa posição em Cristo e nossa comunhão com Deus. </a:t>
            </a:r>
            <a:endParaRPr lang="pt-BR" noProof="0" dirty="0"/>
          </a:p>
        </p:txBody>
      </p:sp>
      <p:pic>
        <p:nvPicPr>
          <p:cNvPr id="16" name="Picture 15" descr="1_broken-fellowship2.jpg"/>
          <p:cNvPicPr>
            <a:picLocks noChangeAspect="1"/>
          </p:cNvPicPr>
          <p:nvPr/>
        </p:nvPicPr>
        <p:blipFill>
          <a:blip r:embed="rId2" cstate="print"/>
          <a:stretch>
            <a:fillRect/>
          </a:stretch>
        </p:blipFill>
        <p:spPr>
          <a:xfrm>
            <a:off x="1054572" y="2564904"/>
            <a:ext cx="7056784" cy="4104456"/>
          </a:xfrm>
          <a:prstGeom prst="rect">
            <a:avLst/>
          </a:prstGeom>
        </p:spPr>
      </p:pic>
      <p:sp>
        <p:nvSpPr>
          <p:cNvPr id="18" name="Rectangle 17"/>
          <p:cNvSpPr/>
          <p:nvPr/>
        </p:nvSpPr>
        <p:spPr>
          <a:xfrm>
            <a:off x="3131840" y="2594119"/>
            <a:ext cx="2898037"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DEUS</a:t>
            </a:r>
            <a:endParaRPr 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TextBox 18"/>
          <p:cNvSpPr txBox="1"/>
          <p:nvPr/>
        </p:nvSpPr>
        <p:spPr>
          <a:xfrm>
            <a:off x="1722676" y="5548228"/>
            <a:ext cx="2448272" cy="923330"/>
          </a:xfrm>
          <a:prstGeom prst="rect">
            <a:avLst/>
          </a:prstGeom>
          <a:noFill/>
        </p:spPr>
        <p:txBody>
          <a:bodyPr wrap="square" rtlCol="0">
            <a:spAutoFit/>
          </a:bodyPr>
          <a:lstStyle/>
          <a:p>
            <a:pPr algn="ctr"/>
            <a:r>
              <a:rPr lang="pt-BR" b="1" dirty="0" smtClean="0">
                <a:latin typeface="Arial" pitchFamily="34" charset="0"/>
                <a:cs typeface="Arial" pitchFamily="34" charset="0"/>
              </a:rPr>
              <a:t>Minha posição em Cristo nunca pode ser quebrada!</a:t>
            </a:r>
            <a:endParaRPr lang="pt-BR" b="1" dirty="0">
              <a:latin typeface="Arial" pitchFamily="34" charset="0"/>
              <a:cs typeface="Arial" pitchFamily="34" charset="0"/>
            </a:endParaRPr>
          </a:p>
        </p:txBody>
      </p:sp>
      <p:sp>
        <p:nvSpPr>
          <p:cNvPr id="20" name="TextBox 19"/>
          <p:cNvSpPr txBox="1"/>
          <p:nvPr/>
        </p:nvSpPr>
        <p:spPr>
          <a:xfrm>
            <a:off x="4932040" y="5466204"/>
            <a:ext cx="2448272" cy="923330"/>
          </a:xfrm>
          <a:prstGeom prst="rect">
            <a:avLst/>
          </a:prstGeom>
          <a:noFill/>
        </p:spPr>
        <p:txBody>
          <a:bodyPr wrap="square" rtlCol="0">
            <a:spAutoFit/>
          </a:bodyPr>
          <a:lstStyle/>
          <a:p>
            <a:pPr algn="ctr"/>
            <a:r>
              <a:rPr lang="pt-BR" b="1" dirty="0" smtClean="0">
                <a:latin typeface="Arial" pitchFamily="34" charset="0"/>
                <a:cs typeface="Arial" pitchFamily="34" charset="0"/>
              </a:rPr>
              <a:t>Minha comunhão com Cristo pode ser quebrada...</a:t>
            </a:r>
            <a:endParaRPr lang="pt-BR" b="1" dirty="0">
              <a:latin typeface="Arial" pitchFamily="34" charset="0"/>
              <a:cs typeface="Arial" pitchFamily="34" charset="0"/>
            </a:endParaRPr>
          </a:p>
        </p:txBody>
      </p:sp>
      <p:sp>
        <p:nvSpPr>
          <p:cNvPr id="11" name="Rectangle 10"/>
          <p:cNvSpPr/>
          <p:nvPr/>
        </p:nvSpPr>
        <p:spPr>
          <a:xfrm>
            <a:off x="4644008" y="3797312"/>
            <a:ext cx="3024336" cy="280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23" name="Group 22"/>
          <p:cNvGrpSpPr/>
          <p:nvPr/>
        </p:nvGrpSpPr>
        <p:grpSpPr>
          <a:xfrm>
            <a:off x="6353430" y="3750943"/>
            <a:ext cx="2016224" cy="863490"/>
            <a:chOff x="6461916" y="3688951"/>
            <a:chExt cx="2016224" cy="863490"/>
          </a:xfrm>
        </p:grpSpPr>
        <p:sp>
          <p:nvSpPr>
            <p:cNvPr id="21" name="Down Arrow 20"/>
            <p:cNvSpPr/>
            <p:nvPr/>
          </p:nvSpPr>
          <p:spPr>
            <a:xfrm rot="3242622">
              <a:off x="6936282" y="3292604"/>
              <a:ext cx="863490" cy="165618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TextBox 21"/>
            <p:cNvSpPr txBox="1"/>
            <p:nvPr/>
          </p:nvSpPr>
          <p:spPr>
            <a:xfrm rot="19500176">
              <a:off x="6461916" y="3861081"/>
              <a:ext cx="2016224" cy="369332"/>
            </a:xfrm>
            <a:prstGeom prst="rect">
              <a:avLst/>
            </a:prstGeom>
            <a:noFill/>
          </p:spPr>
          <p:txBody>
            <a:bodyPr wrap="square" rtlCol="0">
              <a:spAutoFit/>
            </a:bodyPr>
            <a:lstStyle/>
            <a:p>
              <a:pPr algn="ctr"/>
              <a:r>
                <a:rPr lang="pt-BR" dirty="0" smtClean="0">
                  <a:latin typeface="Arial Black" pitchFamily="34" charset="0"/>
                </a:rPr>
                <a:t>por pecado!</a:t>
              </a:r>
              <a:endParaRPr lang="pt-BR" dirty="0">
                <a:latin typeface="Arial Black"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1" grpId="0" animBg="1"/>
      <p:bldP spid="11"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lvl="2" indent="0" algn="ctr">
              <a:buNone/>
            </a:pPr>
            <a:r>
              <a:rPr lang="pt-BR" noProof="0" dirty="0" smtClean="0"/>
              <a:t>Há uma distinção entre nossa posição em Cristo e nossa comunhão com Deus. </a:t>
            </a:r>
          </a:p>
          <a:p>
            <a:pPr marL="0" lvl="2" indent="0" algn="ctr">
              <a:buNone/>
            </a:pPr>
            <a:endParaRPr lang="pt-BR" noProof="0" dirty="0" smtClean="0"/>
          </a:p>
          <a:p>
            <a:pPr marL="0" lvl="2" indent="0">
              <a:buNone/>
            </a:pPr>
            <a:r>
              <a:rPr lang="pt-BR" noProof="0" dirty="0" smtClean="0"/>
              <a:t>Um erro muito comum é aplicar os versículos relacionados com nossa comunhão com Cristo para com nossa posição em Cristo.</a:t>
            </a:r>
          </a:p>
          <a:p>
            <a:pPr marL="0" lvl="2" indent="0">
              <a:buNone/>
            </a:pPr>
            <a:endParaRPr lang="pt-BR" noProof="0" dirty="0" smtClean="0"/>
          </a:p>
          <a:p>
            <a:pPr marL="0" lvl="2" indent="0">
              <a:buNone/>
            </a:pPr>
            <a:r>
              <a:rPr lang="pt-BR" noProof="0" dirty="0" smtClean="0"/>
              <a:t>Em relação da condenação para inferno, Deus nos vê em Cristo. Ele nos vê através do sangue de Jesus. Recebemos a justiça de Jesus. Somos justificados. Não há mais condenação nunca!</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lvl="2" indent="-1143000" algn="ctr">
              <a:buNone/>
            </a:pPr>
            <a:r>
              <a:rPr lang="pt-BR" noProof="0" dirty="0" smtClean="0"/>
              <a:t>O que é um crente de verdade?</a:t>
            </a:r>
          </a:p>
          <a:p>
            <a:pPr lvl="2" indent="-1143000" algn="ctr">
              <a:buNone/>
            </a:pPr>
            <a:endParaRPr lang="pt-BR" noProof="0" dirty="0" smtClean="0"/>
          </a:p>
          <a:p>
            <a:pPr lvl="2" indent="-1143000" algn="ctr">
              <a:buNone/>
            </a:pPr>
            <a:endParaRPr lang="pt-BR" noProof="0" dirty="0" smtClean="0"/>
          </a:p>
          <a:p>
            <a:pPr lvl="2" indent="-1143000" algn="ctr">
              <a:buNone/>
            </a:pPr>
            <a:endParaRPr lang="pt-BR" noProof="0" dirty="0" smtClean="0"/>
          </a:p>
          <a:p>
            <a:pPr lvl="2" indent="-1143000" algn="ctr">
              <a:buNone/>
            </a:pPr>
            <a:endParaRPr lang="pt-BR" noProof="0" dirty="0" smtClean="0"/>
          </a:p>
          <a:p>
            <a:pPr lvl="2" indent="-1143000" algn="ctr">
              <a:buNone/>
            </a:pPr>
            <a:endParaRPr lang="pt-BR" noProof="0" dirty="0" smtClean="0"/>
          </a:p>
          <a:p>
            <a:pPr lvl="2" indent="-1143000" algn="ctr">
              <a:buNone/>
            </a:pPr>
            <a:endParaRPr lang="pt-BR" noProof="0" dirty="0" smtClean="0"/>
          </a:p>
          <a:p>
            <a:pPr lvl="2" indent="-1143000" algn="ctr">
              <a:buNone/>
            </a:pPr>
            <a:endParaRPr lang="pt-BR" noProof="0" dirty="0" smtClean="0"/>
          </a:p>
          <a:p>
            <a:pPr lvl="2" indent="-1143000" algn="ctr">
              <a:buNone/>
            </a:pPr>
            <a:endParaRPr lang="pt-BR" noProof="0" dirty="0" smtClean="0"/>
          </a:p>
          <a:p>
            <a:pPr marL="0" lvl="2" indent="0" algn="ctr">
              <a:buNone/>
            </a:pPr>
            <a:r>
              <a:rPr lang="pt-BR" noProof="0" dirty="0" smtClean="0"/>
              <a:t>Muitos argumentos em favor de perder a salvação estão baseados na ilustração de outros.</a:t>
            </a:r>
          </a:p>
          <a:p>
            <a:pPr lvl="2" indent="-1143000" algn="ctr">
              <a:buNone/>
            </a:pPr>
            <a:endParaRPr lang="pt-BR" noProof="0" dirty="0" smtClean="0"/>
          </a:p>
          <a:p>
            <a:pPr lvl="2" indent="-1143000" algn="ctr">
              <a:buNone/>
            </a:pPr>
            <a:endParaRPr lang="pt-BR" noProof="0" dirty="0"/>
          </a:p>
        </p:txBody>
      </p:sp>
      <p:pic>
        <p:nvPicPr>
          <p:cNvPr id="6" name="Picture 5" descr="john-branca-behind-the-mask-300x257.jpg"/>
          <p:cNvPicPr>
            <a:picLocks noChangeAspect="1"/>
          </p:cNvPicPr>
          <p:nvPr/>
        </p:nvPicPr>
        <p:blipFill>
          <a:blip r:embed="rId2" cstate="print"/>
          <a:stretch>
            <a:fillRect/>
          </a:stretch>
        </p:blipFill>
        <p:spPr>
          <a:xfrm>
            <a:off x="2625042" y="2138338"/>
            <a:ext cx="3860178" cy="33068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dissolve">
                                      <p:cBhvr>
                                        <p:cTn id="1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lvl="2" indent="-1143000" algn="ctr">
              <a:buNone/>
            </a:pPr>
            <a:r>
              <a:rPr lang="pt-BR" noProof="0" dirty="0" smtClean="0"/>
              <a:t>O que é um crente de verdade?</a:t>
            </a:r>
          </a:p>
          <a:p>
            <a:pPr lvl="2" indent="-1143000" algn="ctr">
              <a:buNone/>
            </a:pPr>
            <a:endParaRPr lang="pt-BR" noProof="0" dirty="0" smtClean="0"/>
          </a:p>
          <a:p>
            <a:pPr marL="0" indent="0">
              <a:buNone/>
            </a:pPr>
            <a:r>
              <a:rPr lang="pt-BR" noProof="0" dirty="0" smtClean="0">
                <a:solidFill>
                  <a:prstClr val="white"/>
                </a:solidFill>
              </a:rPr>
              <a:t>O termo cristão ou crente deve ser definido. Um crente não é necessariamente uma pessoa que fez uma oração ou foi para frente da igreja num apelo, ou foi criado numa família cristã. Enquanto cada uma dessas coisas pode fazer parte da experiência da salvação, elas não são o que faz um crente. Um crente é uma pessoa que tem arrependido dos seus pecados e colocou  </a:t>
            </a:r>
            <a:r>
              <a:rPr lang="pt-BR" dirty="0" smtClean="0">
                <a:solidFill>
                  <a:prstClr val="white"/>
                </a:solidFill>
              </a:rPr>
              <a:t>sua total </a:t>
            </a:r>
            <a:r>
              <a:rPr lang="pt-BR" noProof="0" dirty="0" smtClean="0">
                <a:solidFill>
                  <a:prstClr val="white"/>
                </a:solidFill>
              </a:rPr>
              <a:t>confiança em Jesus Cristo como o único Senhor e Salvador e, portanto, possui o Espírito Santo como resultado.</a:t>
            </a:r>
          </a:p>
          <a:p>
            <a:pPr marL="0" lvl="2" indent="0">
              <a:buNone/>
            </a:pPr>
            <a:endParaRPr lang="pt-BR" noProof="0" dirty="0" smtClean="0"/>
          </a:p>
          <a:p>
            <a:pPr lvl="2" indent="-1143000" algn="ctr">
              <a:buNone/>
            </a:pPr>
            <a:r>
              <a:rPr lang="pt-BR" noProof="0" dirty="0" smtClean="0"/>
              <a:t> </a:t>
            </a:r>
          </a:p>
          <a:p>
            <a:pPr lvl="2" indent="-1143000" algn="ctr">
              <a:buNone/>
            </a:pPr>
            <a:endParaRPr lang="pt-BR" noProof="0" dirty="0" smtClean="0"/>
          </a:p>
          <a:p>
            <a:pPr lvl="2" indent="-1143000" algn="ctr">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lvl="2" indent="-1143000" algn="ctr">
              <a:buNone/>
            </a:pPr>
            <a:r>
              <a:rPr lang="pt-BR" noProof="0" dirty="0" smtClean="0"/>
              <a:t>O que é um crente de verdade?</a:t>
            </a:r>
          </a:p>
          <a:p>
            <a:pPr lvl="2" indent="-1143000" algn="ctr">
              <a:buNone/>
            </a:pPr>
            <a:endParaRPr lang="pt-BR" noProof="0" dirty="0" smtClean="0"/>
          </a:p>
          <a:p>
            <a:pPr marL="0" lvl="2" indent="0">
              <a:buNone/>
            </a:pPr>
            <a:r>
              <a:rPr lang="pt-BR" noProof="0" dirty="0" smtClean="0"/>
              <a:t>Um crente de verdade (uma pessoa salva) tem vida eterna, foi justificado, passou da morte para a vida, foi remido, nasceu de novo, foi santificado, foi perdoado de todos os seus pecados, e muito, muito mais. </a:t>
            </a:r>
          </a:p>
          <a:p>
            <a:pPr lvl="2" indent="-1143000" algn="ctr">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lvl="2" indent="0" algn="ctr">
              <a:buNone/>
            </a:pPr>
            <a:r>
              <a:rPr lang="pt-BR" noProof="0" dirty="0" smtClean="0"/>
              <a:t>Falta de Conhecer A Palavra de Deus</a:t>
            </a:r>
          </a:p>
          <a:p>
            <a:pPr marL="0" lvl="2" indent="0" algn="ctr">
              <a:buNone/>
            </a:pPr>
            <a:endParaRPr lang="pt-BR" i="1" noProof="0" dirty="0" smtClean="0"/>
          </a:p>
          <a:p>
            <a:pPr marL="0" lvl="2" indent="0">
              <a:buNone/>
            </a:pPr>
            <a:r>
              <a:rPr lang="pt-BR" noProof="0" dirty="0" smtClean="0"/>
              <a:t>Devemos ser como os bereianos, examinando as Escrituras para ver se estamos sendo realmente apresentados com a verdade.</a:t>
            </a:r>
          </a:p>
          <a:p>
            <a:pPr marL="0" lvl="2" indent="0">
              <a:buNone/>
            </a:pPr>
            <a:endParaRPr lang="pt-BR" noProof="0" dirty="0" smtClean="0"/>
          </a:p>
          <a:p>
            <a:pPr marL="0" lvl="2" indent="0">
              <a:buNone/>
            </a:pPr>
            <a:r>
              <a:rPr lang="pt-BR" noProof="0" dirty="0" smtClean="0"/>
              <a:t>Atos 17:10-11, </a:t>
            </a:r>
            <a:r>
              <a:rPr lang="pt-BR" i="1" noProof="0" dirty="0" smtClean="0"/>
              <a:t>“E logo os irmãos enviaram de noite Paulo e Silas a Beréia; e eles, chegando lá, foram à sinagoga dos judeus. Ora, estes foram mais nobres do que os que estavam em Tessalônica, porque de bom grado receberam a palavra, </a:t>
            </a:r>
            <a:r>
              <a:rPr lang="pt-BR" i="1" u="sng" noProof="0" dirty="0" smtClean="0"/>
              <a:t>examinando cada dia nas Escrituras se estas coisas eram assim</a:t>
            </a:r>
            <a:r>
              <a:rPr lang="pt-BR" i="1" noProof="0" dirty="0" smtClean="0"/>
              <a:t>.”</a:t>
            </a:r>
          </a:p>
          <a:p>
            <a:pPr marL="0" indent="0">
              <a:buNone/>
            </a:pPr>
            <a:endParaRPr lang="pt-BR" i="1" noProof="0" dirty="0" smtClean="0"/>
          </a:p>
          <a:p>
            <a:pPr marL="0" lvl="2" indent="0">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lvl="2" indent="-1143000" algn="ctr">
              <a:buNone/>
            </a:pPr>
            <a:r>
              <a:rPr lang="pt-BR" noProof="0" dirty="0" smtClean="0"/>
              <a:t>O que é um crente de verdade?</a:t>
            </a:r>
          </a:p>
          <a:p>
            <a:pPr lvl="2" indent="-1143000" algn="ctr">
              <a:buNone/>
            </a:pPr>
            <a:endParaRPr lang="pt-BR" noProof="0" dirty="0" smtClean="0"/>
          </a:p>
          <a:p>
            <a:pPr marL="0" lvl="2" indent="0">
              <a:buNone/>
            </a:pPr>
            <a:r>
              <a:rPr lang="pt-BR" noProof="0" dirty="0" smtClean="0"/>
              <a:t>A palavra crente é usada muito vagamente, e geralmente não de acordo com o conceito bíblico duma pessoa salva. Uma pessoa salva não é necessariamente:</a:t>
            </a:r>
          </a:p>
          <a:p>
            <a:pPr marL="0" lvl="2" indent="0">
              <a:buNone/>
            </a:pPr>
            <a:endParaRPr lang="pt-BR" noProof="0" dirty="0" smtClean="0"/>
          </a:p>
          <a:p>
            <a:pPr marL="357188" lvl="2" indent="-357188">
              <a:buFont typeface="Wingdings" pitchFamily="2" charset="2"/>
              <a:buChar char="Ø"/>
            </a:pPr>
            <a:r>
              <a:rPr lang="pt-BR" noProof="0" dirty="0" smtClean="0"/>
              <a:t>Uma pessoa que acredita em Cristo.</a:t>
            </a:r>
          </a:p>
          <a:p>
            <a:pPr marL="357188" lvl="2" indent="-357188">
              <a:buFont typeface="Wingdings" pitchFamily="2" charset="2"/>
              <a:buChar char="Ø"/>
            </a:pPr>
            <a:r>
              <a:rPr lang="pt-BR" noProof="0" dirty="0" smtClean="0"/>
              <a:t>Uma pessoa que professa ser salvo.</a:t>
            </a:r>
          </a:p>
          <a:p>
            <a:pPr marL="357188" lvl="2" indent="-357188">
              <a:buFont typeface="Wingdings" pitchFamily="2" charset="2"/>
              <a:buChar char="Ø"/>
            </a:pPr>
            <a:r>
              <a:rPr lang="pt-BR" noProof="0" dirty="0" smtClean="0"/>
              <a:t>Uma pessoa que vive como uma pessoa salva deve viver.</a:t>
            </a:r>
          </a:p>
          <a:p>
            <a:pPr lvl="2" indent="-1143000" algn="ctr">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lvl="2" indent="-1143000" algn="ctr">
              <a:buNone/>
            </a:pPr>
            <a:r>
              <a:rPr lang="pt-BR" noProof="0" dirty="0" smtClean="0"/>
              <a:t>O que é um crente de verdade?</a:t>
            </a:r>
          </a:p>
          <a:p>
            <a:pPr lvl="2" indent="-1143000" algn="ctr">
              <a:buNone/>
            </a:pPr>
            <a:r>
              <a:rPr lang="pt-BR" noProof="0" dirty="0" smtClean="0"/>
              <a:t> </a:t>
            </a:r>
          </a:p>
          <a:p>
            <a:pPr marL="0" lvl="2" indent="0">
              <a:buNone/>
            </a:pPr>
            <a:r>
              <a:rPr lang="pt-BR" noProof="0" dirty="0" smtClean="0"/>
              <a:t>Há várias ideias erradas acerca da identidade de um crente.</a:t>
            </a:r>
          </a:p>
          <a:p>
            <a:pPr marL="0" lvl="2" indent="0">
              <a:buNone/>
            </a:pPr>
            <a:endParaRPr lang="pt-BR" noProof="0" dirty="0" smtClean="0"/>
          </a:p>
          <a:p>
            <a:pPr marL="457200" lvl="2" indent="-457200">
              <a:buAutoNum type="arabicPeriod"/>
            </a:pPr>
            <a:r>
              <a:rPr lang="pt-BR" noProof="0" dirty="0" smtClean="0"/>
              <a:t>Ele é salvo porque faz grandes coisas para Deus.</a:t>
            </a:r>
          </a:p>
          <a:p>
            <a:pPr marL="457200" lvl="2" indent="-457200">
              <a:buAutoNum type="arabicPeriod"/>
            </a:pPr>
            <a:r>
              <a:rPr lang="pt-BR" noProof="0" dirty="0" smtClean="0"/>
              <a:t>Se um “crente” desiste de servir Deus, mostra que perdeu sua salvação.</a:t>
            </a:r>
          </a:p>
          <a:p>
            <a:pPr marL="457200" lvl="2" indent="-457200">
              <a:buAutoNum type="arabicPeriod"/>
            </a:pPr>
            <a:r>
              <a:rPr lang="pt-BR" noProof="0" dirty="0" smtClean="0"/>
              <a:t>Um “crente” pode deixar Deus e assim perder sua salvação.</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lvl="2" indent="-1143000" algn="ctr">
              <a:buNone/>
            </a:pPr>
            <a:r>
              <a:rPr lang="pt-BR" noProof="0" dirty="0" smtClean="0"/>
              <a:t>O que é um crente de verdade?</a:t>
            </a:r>
          </a:p>
          <a:p>
            <a:pPr marL="0" lvl="2" indent="0">
              <a:buNone/>
            </a:pPr>
            <a:endParaRPr lang="pt-BR" noProof="0" dirty="0" smtClean="0"/>
          </a:p>
          <a:p>
            <a:pPr marL="0" lvl="2" indent="0">
              <a:buNone/>
            </a:pPr>
            <a:r>
              <a:rPr lang="pt-BR" noProof="0" dirty="0" smtClean="0"/>
              <a:t>Só porque alguém diz que é um crente e faz coisas grandes não prova que é salvo!   </a:t>
            </a:r>
          </a:p>
          <a:p>
            <a:pPr marL="0" lvl="2" indent="0">
              <a:buNone/>
            </a:pPr>
            <a:endParaRPr lang="pt-BR" sz="900" noProof="0" dirty="0" smtClean="0"/>
          </a:p>
          <a:p>
            <a:pPr marL="0" lvl="2" indent="0" algn="ctr">
              <a:buNone/>
            </a:pPr>
            <a:r>
              <a:rPr lang="pt-BR" sz="2300" noProof="0" dirty="0" smtClean="0"/>
              <a:t>Mateus 7:21-23</a:t>
            </a:r>
          </a:p>
          <a:p>
            <a:pPr marL="0" lvl="2" indent="0" algn="ctr">
              <a:buNone/>
            </a:pPr>
            <a:r>
              <a:rPr lang="pt-BR" sz="2300" noProof="0" dirty="0" smtClean="0"/>
              <a:t>“</a:t>
            </a:r>
            <a:r>
              <a:rPr lang="pt-BR" sz="2300" i="1" noProof="0" dirty="0" smtClean="0"/>
              <a:t>Nem todo o que me diz: Senhor, Senhor! entrará no reino dos céus, mas aquele que faz a vontade de meu Pai, que está nos céus. Muitos me dirão naquele dia: Senhor, Senhor, não profetizamos nós em teu nome? e em teu nome não expulsamos demônios? e em teu nome não fizemos muitas maravilhas? E então lhes direi abertamente: Nunca vos conheci; apartai-vos de mim, vós que praticais a iniqüidade</a:t>
            </a:r>
            <a:r>
              <a:rPr lang="pt-BR" sz="2300" noProof="0" dirty="0" smtClean="0"/>
              <a:t>.”</a:t>
            </a:r>
          </a:p>
          <a:p>
            <a:pPr marL="0" lvl="2" indent="0">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lvl="2" indent="-1143000" algn="ctr">
              <a:buNone/>
            </a:pPr>
            <a:r>
              <a:rPr lang="pt-BR" noProof="0" dirty="0" smtClean="0"/>
              <a:t>O que é um crente de verdade?</a:t>
            </a:r>
          </a:p>
          <a:p>
            <a:pPr lvl="2" indent="-1143000" algn="ctr">
              <a:buNone/>
            </a:pPr>
            <a:r>
              <a:rPr lang="pt-BR" noProof="0" dirty="0" smtClean="0"/>
              <a:t> </a:t>
            </a:r>
          </a:p>
          <a:p>
            <a:pPr marL="0" lvl="2" indent="0">
              <a:buNone/>
            </a:pPr>
            <a:r>
              <a:rPr lang="pt-BR" noProof="0" dirty="0" smtClean="0"/>
              <a:t>Quando um chamado crente desiste de servir Deus, isso pode estar mostrando que nunca foi salvo.</a:t>
            </a:r>
          </a:p>
          <a:p>
            <a:pPr marL="0" lvl="2" indent="0">
              <a:buNone/>
            </a:pPr>
            <a:endParaRPr lang="pt-BR" noProof="0" dirty="0" smtClean="0"/>
          </a:p>
          <a:p>
            <a:pPr marL="0" lvl="2" indent="0" algn="ctr">
              <a:buNone/>
            </a:pPr>
            <a:r>
              <a:rPr lang="pt-BR" noProof="0" dirty="0" smtClean="0"/>
              <a:t>1 João 2:19</a:t>
            </a:r>
            <a:endParaRPr lang="pt-BR" dirty="0" smtClean="0"/>
          </a:p>
          <a:p>
            <a:pPr marL="0" lvl="2" indent="0" algn="ctr">
              <a:buNone/>
            </a:pPr>
            <a:r>
              <a:rPr lang="pt-BR" noProof="0" dirty="0" smtClean="0"/>
              <a:t>“</a:t>
            </a:r>
            <a:r>
              <a:rPr lang="pt-BR" i="1" noProof="0" dirty="0" smtClean="0"/>
              <a:t>Saíram de nós, mas não eram de nós; porque, se fossem de nós, ficariam conosco; mas isto é para que se manifestasse que </a:t>
            </a:r>
            <a:r>
              <a:rPr lang="pt-BR" i="1" u="sng" noProof="0" dirty="0" smtClean="0"/>
              <a:t>não são todos de nós</a:t>
            </a:r>
            <a:r>
              <a:rPr lang="pt-BR" noProof="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lvl="2" indent="-1143000" algn="ctr">
              <a:buNone/>
            </a:pPr>
            <a:r>
              <a:rPr lang="pt-BR" noProof="0" dirty="0" smtClean="0"/>
              <a:t>O que é um crente de verdade?</a:t>
            </a:r>
          </a:p>
          <a:p>
            <a:pPr marL="0" lvl="2" indent="0">
              <a:buNone/>
            </a:pPr>
            <a:endParaRPr lang="pt-BR" noProof="0" dirty="0" smtClean="0"/>
          </a:p>
          <a:p>
            <a:pPr marL="0" lvl="2" indent="0">
              <a:buNone/>
            </a:pPr>
            <a:r>
              <a:rPr lang="pt-BR" noProof="0" dirty="0" smtClean="0"/>
              <a:t>Não estou dizendo que uma pessoa salva não pode fazer coisas horríveis. Pense sobre o Rei Davi. Ele tornou-se um assassino e adultero. Quando ele arrependeu-se do seu pecado, ele não pediu para ser salvo de novo, mas que a alegria da sua salvação poderia voltar.   </a:t>
            </a:r>
          </a:p>
          <a:p>
            <a:pPr marL="0" lvl="2" indent="0">
              <a:buNone/>
            </a:pPr>
            <a:endParaRPr lang="pt-BR" noProof="0" dirty="0" smtClean="0"/>
          </a:p>
          <a:p>
            <a:pPr marL="0" lvl="2" indent="0" algn="ctr">
              <a:buNone/>
            </a:pPr>
            <a:r>
              <a:rPr lang="pt-BR" noProof="0" dirty="0" smtClean="0"/>
              <a:t>Salmo 51:12</a:t>
            </a:r>
          </a:p>
          <a:p>
            <a:pPr marL="0" lvl="2" indent="0" algn="ctr">
              <a:buNone/>
            </a:pPr>
            <a:r>
              <a:rPr lang="pt-BR" noProof="0" dirty="0" smtClean="0"/>
              <a:t>“</a:t>
            </a:r>
            <a:r>
              <a:rPr lang="pt-BR" i="1" u="sng" noProof="0" dirty="0" smtClean="0"/>
              <a:t>Torna a dar-me a alegria da tua salvação</a:t>
            </a:r>
            <a:r>
              <a:rPr lang="pt-BR" i="1" noProof="0" dirty="0" smtClean="0"/>
              <a:t>, e sustém-me com um espírito voluntário</a:t>
            </a:r>
            <a:r>
              <a:rPr lang="pt-BR" noProof="0" dirty="0" smtClean="0"/>
              <a:t>.”</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lvl="2" indent="-1143000" algn="ctr">
              <a:buNone/>
            </a:pPr>
            <a:r>
              <a:rPr lang="pt-BR" noProof="0" dirty="0" smtClean="0"/>
              <a:t>O que é um crente de verdade?</a:t>
            </a:r>
          </a:p>
          <a:p>
            <a:pPr lvl="2" indent="-1143000" algn="ctr">
              <a:buNone/>
            </a:pPr>
            <a:r>
              <a:rPr lang="pt-BR" noProof="0" dirty="0" smtClean="0"/>
              <a:t> </a:t>
            </a:r>
          </a:p>
          <a:p>
            <a:pPr marL="0" lvl="2" indent="0">
              <a:buNone/>
            </a:pPr>
            <a:r>
              <a:rPr lang="pt-BR" noProof="0" dirty="0" smtClean="0"/>
              <a:t>Só porque alguém diz que é um crente, faz coisas grandes e sai do caminho, não prova que era salvo e depois perdeu sua salvação.  Pode ser que nunca foi salvo.</a:t>
            </a:r>
          </a:p>
          <a:p>
            <a:pPr marL="0" lvl="2" indent="0">
              <a:buNone/>
            </a:pPr>
            <a:endParaRPr lang="pt-BR" noProof="0" dirty="0" smtClean="0"/>
          </a:p>
          <a:p>
            <a:pPr marL="0" lvl="2" indent="0" algn="ctr">
              <a:buNone/>
            </a:pPr>
            <a:r>
              <a:rPr lang="pt-BR" noProof="0" dirty="0" smtClean="0"/>
              <a:t>2 Timóteo 3:5</a:t>
            </a:r>
          </a:p>
          <a:p>
            <a:pPr marL="0" lvl="2" indent="0" algn="ctr">
              <a:buNone/>
            </a:pPr>
            <a:r>
              <a:rPr lang="pt-BR" noProof="0" dirty="0" smtClean="0"/>
              <a:t>“</a:t>
            </a:r>
            <a:r>
              <a:rPr lang="pt-BR" i="1" u="sng" noProof="0" dirty="0" smtClean="0"/>
              <a:t>Tendo aparência de piedade, mas negando a eficácia dela</a:t>
            </a:r>
            <a:r>
              <a:rPr lang="pt-BR" i="1" noProof="0" dirty="0" smtClean="0"/>
              <a:t>. Destes afasta-te</a:t>
            </a:r>
            <a:r>
              <a:rPr lang="pt-BR" noProof="0" dirty="0" smtClean="0"/>
              <a:t>.” </a:t>
            </a:r>
          </a:p>
          <a:p>
            <a:pPr marL="0" lvl="2" indent="0">
              <a:buNone/>
            </a:pPr>
            <a:endParaRPr lang="pt-BR" noProof="0" dirty="0" smtClean="0"/>
          </a:p>
          <a:p>
            <a:pPr marL="0" lvl="2" indent="0">
              <a:buNone/>
            </a:pPr>
            <a:endParaRPr lang="pt-BR" noProof="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lvl="2" indent="-1143000" algn="ctr">
              <a:buNone/>
            </a:pPr>
            <a:r>
              <a:rPr lang="pt-BR" noProof="0" dirty="0" smtClean="0"/>
              <a:t>O que é um crente de verdade?</a:t>
            </a:r>
          </a:p>
          <a:p>
            <a:pPr lvl="2" indent="-1143000" algn="ctr">
              <a:buNone/>
            </a:pPr>
            <a:r>
              <a:rPr lang="pt-BR" noProof="0" dirty="0" smtClean="0"/>
              <a:t> </a:t>
            </a:r>
          </a:p>
          <a:p>
            <a:pPr marL="0" lvl="2" indent="0">
              <a:buNone/>
            </a:pPr>
            <a:r>
              <a:rPr lang="pt-BR" noProof="0" dirty="0" smtClean="0"/>
              <a:t>Só porque alguém diz que é um crente, faz coisas grandes e sai do caminho, não prova que era salvo e depois perdeu sua salvação.  Pode ser que nunca foi salvo.</a:t>
            </a:r>
          </a:p>
          <a:p>
            <a:pPr marL="0" lvl="2" indent="0">
              <a:buNone/>
            </a:pPr>
            <a:endParaRPr lang="pt-BR" noProof="0" dirty="0" smtClean="0"/>
          </a:p>
          <a:p>
            <a:pPr marL="0" lvl="2" indent="0" algn="ctr">
              <a:buNone/>
            </a:pPr>
            <a:r>
              <a:rPr lang="pt-BR" noProof="0" dirty="0" smtClean="0"/>
              <a:t>Tito 1:16</a:t>
            </a:r>
          </a:p>
          <a:p>
            <a:pPr marL="0" lvl="2" indent="0" algn="ctr">
              <a:buNone/>
            </a:pPr>
            <a:r>
              <a:rPr lang="pt-BR" noProof="0" dirty="0" smtClean="0"/>
              <a:t>“</a:t>
            </a:r>
            <a:r>
              <a:rPr lang="pt-BR" u="sng" noProof="0" dirty="0" smtClean="0"/>
              <a:t>Confessam que conhecem a Deus, mas negam-no com as obras</a:t>
            </a:r>
            <a:r>
              <a:rPr lang="pt-BR" noProof="0" dirty="0" smtClean="0"/>
              <a:t>, sendo abomináveis, e desobedientes, e reprovados para toda a boa obra.”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lvl="2" indent="-1143000" algn="ctr">
              <a:buNone/>
            </a:pPr>
            <a:r>
              <a:rPr lang="pt-BR" noProof="0" dirty="0" smtClean="0"/>
              <a:t>O que é um crente de verdade?</a:t>
            </a:r>
          </a:p>
          <a:p>
            <a:pPr lvl="2" indent="-1143000" algn="ctr">
              <a:buNone/>
            </a:pPr>
            <a:r>
              <a:rPr lang="pt-BR" sz="900" noProof="0" dirty="0" smtClean="0"/>
              <a:t> </a:t>
            </a:r>
          </a:p>
          <a:p>
            <a:pPr marL="0" lvl="2" indent="0">
              <a:buNone/>
            </a:pPr>
            <a:r>
              <a:rPr lang="pt-BR" noProof="0" dirty="0" smtClean="0"/>
              <a:t>Só porque alguém diz que é um crente, faz coisas grandes e sai do caminho, não prova que era salvo e depois perdeu sua salvação.  Pode ser que nunca foi salvo.</a:t>
            </a:r>
          </a:p>
          <a:p>
            <a:pPr marL="0" lvl="2" indent="0">
              <a:buNone/>
            </a:pPr>
            <a:endParaRPr lang="pt-BR" sz="900" noProof="0" dirty="0" smtClean="0"/>
          </a:p>
          <a:p>
            <a:pPr marL="0" lvl="2" indent="0" algn="ctr">
              <a:buNone/>
            </a:pPr>
            <a:r>
              <a:rPr lang="pt-BR" noProof="0" dirty="0" smtClean="0"/>
              <a:t>2 Coríntios 11:13-15</a:t>
            </a:r>
          </a:p>
          <a:p>
            <a:pPr marL="0" lvl="2" indent="0" algn="ctr">
              <a:buNone/>
            </a:pPr>
            <a:r>
              <a:rPr lang="pt-BR" noProof="0" dirty="0" smtClean="0"/>
              <a:t>“</a:t>
            </a:r>
            <a:r>
              <a:rPr lang="pt-BR" i="1" noProof="0" dirty="0" smtClean="0"/>
              <a:t>Porque tais falsos apóstolos são obreiros fraudulentos, transfigurando-se em apóstolos de Cristo. E não é maravilha, porque o próprio Satanás se transfigura em anjo de luz. Não é muito, pois, que </a:t>
            </a:r>
            <a:r>
              <a:rPr lang="pt-BR" i="1" u="sng" noProof="0" dirty="0" smtClean="0"/>
              <a:t>os seus ministros se transfigurem em ministros da justiça</a:t>
            </a:r>
            <a:r>
              <a:rPr lang="pt-BR" i="1" noProof="0" dirty="0" smtClean="0"/>
              <a:t>; o fim dos quais será conforme as suas obras</a:t>
            </a:r>
            <a:r>
              <a:rPr lang="pt-BR" noProof="0" dirty="0" smtClean="0"/>
              <a:t>.”</a:t>
            </a:r>
          </a:p>
          <a:p>
            <a:pPr marL="0" lvl="2" indent="0">
              <a:buNone/>
            </a:pPr>
            <a:endParaRPr lang="pt-BR" noProof="0" dirty="0" smtClean="0"/>
          </a:p>
          <a:p>
            <a:pPr marL="0" lvl="2" indent="0">
              <a:buNone/>
            </a:pPr>
            <a:endParaRPr lang="pt-BR" noProof="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lvl="2" indent="-1143000" algn="ctr">
              <a:buNone/>
            </a:pPr>
            <a:r>
              <a:rPr lang="pt-BR" noProof="0" dirty="0" smtClean="0"/>
              <a:t>O que é um crente de verdade?</a:t>
            </a:r>
          </a:p>
          <a:p>
            <a:pPr marL="0" lvl="2" indent="0">
              <a:buNone/>
            </a:pPr>
            <a:endParaRPr lang="pt-BR" noProof="0" dirty="0" smtClean="0"/>
          </a:p>
          <a:p>
            <a:pPr marL="0" lvl="2" indent="0">
              <a:buNone/>
            </a:pPr>
            <a:r>
              <a:rPr lang="pt-BR" noProof="0" dirty="0" smtClean="0"/>
              <a:t>Só porque alguém diz que é um crente não prova que ele é uma pessoa salva! </a:t>
            </a:r>
          </a:p>
          <a:p>
            <a:pPr marL="0" lvl="2" indent="0">
              <a:buNone/>
            </a:pPr>
            <a:r>
              <a:rPr lang="pt-BR" noProof="0" dirty="0" smtClean="0"/>
              <a:t>Tem muitos lobos aparecendo </a:t>
            </a:r>
          </a:p>
          <a:p>
            <a:pPr marL="0" lvl="2" indent="0">
              <a:buNone/>
            </a:pPr>
            <a:r>
              <a:rPr lang="pt-BR" noProof="0" dirty="0" smtClean="0"/>
              <a:t>como ovelhas de Deus. Pode </a:t>
            </a:r>
          </a:p>
          <a:p>
            <a:pPr marL="0" lvl="2" indent="0">
              <a:buNone/>
            </a:pPr>
            <a:r>
              <a:rPr lang="pt-BR" noProof="0" dirty="0" smtClean="0"/>
              <a:t>ser que eles se enganam </a:t>
            </a:r>
          </a:p>
          <a:p>
            <a:pPr marL="0" lvl="2" indent="0">
              <a:buNone/>
            </a:pPr>
            <a:r>
              <a:rPr lang="pt-BR" noProof="0" dirty="0" smtClean="0"/>
              <a:t>pensando que são salvos, </a:t>
            </a:r>
          </a:p>
          <a:p>
            <a:pPr marL="0" lvl="2" indent="0">
              <a:buNone/>
            </a:pPr>
            <a:r>
              <a:rPr lang="pt-BR" noProof="0" dirty="0" smtClean="0"/>
              <a:t>mas não muda o fato que são </a:t>
            </a:r>
          </a:p>
          <a:p>
            <a:pPr marL="0" lvl="2" indent="0">
              <a:buNone/>
            </a:pPr>
            <a:r>
              <a:rPr lang="pt-BR" noProof="0" dirty="0" smtClean="0"/>
              <a:t>perdidos.</a:t>
            </a:r>
            <a:endParaRPr lang="pt-BR" noProof="0" dirty="0"/>
          </a:p>
        </p:txBody>
      </p:sp>
      <p:pic>
        <p:nvPicPr>
          <p:cNvPr id="4" name="Picture 3" descr="FalseTeachingWolfInMidstOfSheep.jpg"/>
          <p:cNvPicPr>
            <a:picLocks noChangeAspect="1"/>
          </p:cNvPicPr>
          <p:nvPr/>
        </p:nvPicPr>
        <p:blipFill>
          <a:blip r:embed="rId2" cstate="print"/>
          <a:stretch>
            <a:fillRect/>
          </a:stretch>
        </p:blipFill>
        <p:spPr>
          <a:xfrm>
            <a:off x="5292080" y="2996952"/>
            <a:ext cx="3552825" cy="295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dissolve">
                                      <p:cBhvr>
                                        <p:cTn id="25" dur="500"/>
                                        <p:tgtEl>
                                          <p:spTgt spid="3">
                                            <p:txEl>
                                              <p:pRg st="8" end="8"/>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lvl="2" indent="-1143000" algn="ctr">
              <a:buNone/>
            </a:pPr>
            <a:r>
              <a:rPr lang="pt-BR" noProof="0" dirty="0" smtClean="0"/>
              <a:t>O que é um crente de verdade?</a:t>
            </a:r>
          </a:p>
          <a:p>
            <a:pPr lvl="2" indent="-1143000" algn="ctr">
              <a:buNone/>
            </a:pPr>
            <a:r>
              <a:rPr lang="pt-BR" noProof="0" dirty="0" smtClean="0"/>
              <a:t> </a:t>
            </a:r>
          </a:p>
          <a:p>
            <a:pPr marL="0" lvl="2" indent="0">
              <a:buNone/>
            </a:pPr>
            <a:r>
              <a:rPr lang="pt-BR" dirty="0" smtClean="0"/>
              <a:t>Creio que o maior número das</a:t>
            </a:r>
          </a:p>
          <a:p>
            <a:pPr marL="0" lvl="2" indent="0">
              <a:buNone/>
            </a:pPr>
            <a:r>
              <a:rPr lang="pt-BR" dirty="0" smtClean="0"/>
              <a:t>histórias onde um crente</a:t>
            </a:r>
          </a:p>
          <a:p>
            <a:pPr marL="0" lvl="2" indent="0">
              <a:buNone/>
            </a:pPr>
            <a:r>
              <a:rPr lang="pt-BR" dirty="0" smtClean="0"/>
              <a:t>supostamente perdeu sua </a:t>
            </a:r>
          </a:p>
          <a:p>
            <a:pPr marL="0" lvl="2" indent="0">
              <a:buNone/>
            </a:pPr>
            <a:r>
              <a:rPr lang="pt-BR" dirty="0" smtClean="0"/>
              <a:t>s</a:t>
            </a:r>
            <a:r>
              <a:rPr lang="pt-BR" smtClean="0"/>
              <a:t>alvação </a:t>
            </a:r>
            <a:r>
              <a:rPr lang="pt-BR" dirty="0" smtClean="0"/>
              <a:t>trata uma pessoa que</a:t>
            </a:r>
          </a:p>
          <a:p>
            <a:pPr marL="0" lvl="2" indent="0">
              <a:buNone/>
            </a:pPr>
            <a:r>
              <a:rPr lang="pt-BR" dirty="0" smtClean="0"/>
              <a:t>Era um lobo desde o início. Ele                                          nunca foi salvo.</a:t>
            </a:r>
            <a:endParaRPr lang="pt-BR" dirty="0"/>
          </a:p>
        </p:txBody>
      </p:sp>
      <p:pic>
        <p:nvPicPr>
          <p:cNvPr id="4" name="Picture 3" descr="HM-20134659021237707081386321920.3109.jpg"/>
          <p:cNvPicPr>
            <a:picLocks noChangeAspect="1"/>
          </p:cNvPicPr>
          <p:nvPr/>
        </p:nvPicPr>
        <p:blipFill>
          <a:blip r:embed="rId2" cstate="print"/>
          <a:stretch>
            <a:fillRect/>
          </a:stretch>
        </p:blipFill>
        <p:spPr>
          <a:xfrm>
            <a:off x="5652120" y="2636912"/>
            <a:ext cx="3026201" cy="3957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lvl="2" indent="0" algn="ctr">
              <a:buNone/>
            </a:pPr>
            <a:r>
              <a:rPr lang="pt-BR" noProof="0" dirty="0" smtClean="0"/>
              <a:t>Falta de Conhecer A Palavra de Deus</a:t>
            </a:r>
          </a:p>
          <a:p>
            <a:pPr marL="0" lvl="2" indent="0" algn="ctr">
              <a:buNone/>
            </a:pPr>
            <a:endParaRPr lang="pt-BR" i="1" noProof="0" dirty="0" smtClean="0"/>
          </a:p>
          <a:p>
            <a:pPr marL="0" lvl="2" indent="0">
              <a:buNone/>
            </a:pPr>
            <a:r>
              <a:rPr lang="pt-BR" noProof="0" dirty="0" smtClean="0"/>
              <a:t>O propósito deste estudo é para consultar todos os versículos possíveis para entender o que a Bíblia realmente ensina.</a:t>
            </a:r>
          </a:p>
          <a:p>
            <a:pPr marL="0" lvl="2" indent="0">
              <a:buNone/>
            </a:pPr>
            <a:endParaRPr lang="pt-BR" i="1" noProof="0" dirty="0" smtClean="0"/>
          </a:p>
          <a:p>
            <a:pPr marL="0" lvl="2" indent="0">
              <a:buNone/>
            </a:pPr>
            <a:r>
              <a:rPr lang="pt-BR" noProof="0" dirty="0" smtClean="0"/>
              <a:t>Tenho procurado conhecer todos os versículos dos dois lados.  Primeiro vamos examinar o que a Bíblia ensina a favor da segurança do salvo.  Depois examinaremos todos os versículos que eu poderia encontrar usados para mostrar que uma pessoa poderia perder a sua salvação.</a:t>
            </a:r>
          </a:p>
          <a:p>
            <a:pPr marL="0" lvl="2" indent="0">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lvl="2" indent="-1143000" algn="ctr">
              <a:buNone/>
            </a:pPr>
            <a:r>
              <a:rPr lang="pt-BR" noProof="0" dirty="0" smtClean="0"/>
              <a:t>O que é um crente de verdade?</a:t>
            </a:r>
          </a:p>
          <a:p>
            <a:pPr lvl="2" indent="-1143000" algn="ctr">
              <a:buNone/>
            </a:pPr>
            <a:r>
              <a:rPr lang="pt-BR" noProof="0" dirty="0" smtClean="0"/>
              <a:t> </a:t>
            </a:r>
          </a:p>
          <a:p>
            <a:pPr marL="0" lvl="2" indent="0">
              <a:buNone/>
            </a:pPr>
            <a:r>
              <a:rPr lang="pt-BR" noProof="0" dirty="0" smtClean="0"/>
              <a:t>Cabe a nós verificar se somos                                     uma ovelha ou um lobo. Isso era                                      a preocupação de Paulo em                                Romanos 8:17: “</a:t>
            </a:r>
            <a:r>
              <a:rPr lang="pt-BR" i="1" noProof="0" dirty="0" smtClean="0"/>
              <a:t>E, se nós </a:t>
            </a:r>
          </a:p>
          <a:p>
            <a:pPr marL="0" lvl="2" indent="0">
              <a:buNone/>
            </a:pPr>
            <a:r>
              <a:rPr lang="pt-BR" i="1" noProof="0" dirty="0" smtClean="0"/>
              <a:t>somos filhos, somos logo </a:t>
            </a:r>
          </a:p>
          <a:p>
            <a:pPr marL="0" lvl="2" indent="0">
              <a:buNone/>
            </a:pPr>
            <a:r>
              <a:rPr lang="pt-BR" i="1" noProof="0" dirty="0" smtClean="0"/>
              <a:t>herdeiros também, herdeiros de </a:t>
            </a:r>
          </a:p>
          <a:p>
            <a:pPr marL="0" lvl="2" indent="0">
              <a:buNone/>
            </a:pPr>
            <a:r>
              <a:rPr lang="pt-BR" i="1" noProof="0" dirty="0" smtClean="0"/>
              <a:t>Deus, e co-herdeiros de Cristo: </a:t>
            </a:r>
          </a:p>
          <a:p>
            <a:pPr marL="0" lvl="2" indent="0">
              <a:buNone/>
            </a:pPr>
            <a:r>
              <a:rPr lang="pt-BR" i="1" u="sng" noProof="0" dirty="0" smtClean="0"/>
              <a:t>se é certo que com ele </a:t>
            </a:r>
          </a:p>
          <a:p>
            <a:pPr marL="0" lvl="2" indent="0">
              <a:buNone/>
            </a:pPr>
            <a:r>
              <a:rPr lang="pt-BR" i="1" u="sng" noProof="0" dirty="0" smtClean="0"/>
              <a:t>padecemos</a:t>
            </a:r>
            <a:r>
              <a:rPr lang="pt-BR" i="1" noProof="0" dirty="0" smtClean="0"/>
              <a:t>, para que também </a:t>
            </a:r>
          </a:p>
          <a:p>
            <a:pPr marL="0" lvl="2" indent="0">
              <a:buNone/>
            </a:pPr>
            <a:r>
              <a:rPr lang="pt-BR" i="1" noProof="0" dirty="0" smtClean="0"/>
              <a:t>com ele sejamos glorificados.”  </a:t>
            </a:r>
            <a:endParaRPr lang="pt-BR" noProof="0" dirty="0" smtClean="0"/>
          </a:p>
          <a:p>
            <a:pPr marL="0" lvl="2" indent="0">
              <a:buNone/>
            </a:pPr>
            <a:endParaRPr lang="pt-BR" noProof="0" dirty="0"/>
          </a:p>
        </p:txBody>
      </p:sp>
      <p:pic>
        <p:nvPicPr>
          <p:cNvPr id="4" name="Picture 3" descr="HM-20134659021237707081386321920.3109.jpg"/>
          <p:cNvPicPr>
            <a:picLocks noChangeAspect="1"/>
          </p:cNvPicPr>
          <p:nvPr/>
        </p:nvPicPr>
        <p:blipFill>
          <a:blip r:embed="rId2" cstate="print"/>
          <a:stretch>
            <a:fillRect/>
          </a:stretch>
        </p:blipFill>
        <p:spPr>
          <a:xfrm>
            <a:off x="5652120" y="2636912"/>
            <a:ext cx="3026201" cy="3957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ssolve">
                                      <p:cBhvr>
                                        <p:cTn id="16" dur="500"/>
                                        <p:tgtEl>
                                          <p:spTgt spid="3">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dissolve">
                                      <p:cBhvr>
                                        <p:cTn id="19" dur="500"/>
                                        <p:tgtEl>
                                          <p:spTgt spid="3">
                                            <p:txEl>
                                              <p:pRg st="7" end="7"/>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dissolv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lvl="2" indent="0" algn="ctr">
              <a:buNone/>
            </a:pPr>
            <a:r>
              <a:rPr lang="pt-BR" noProof="0" dirty="0" smtClean="0"/>
              <a:t>Nossa Identificação com Cristo. Somos Em Cristo na sua Crucificação, Sepultamento, Ressurreição e Exaltação.</a:t>
            </a:r>
          </a:p>
          <a:p>
            <a:pPr marL="0" lvl="2" indent="0" algn="ctr">
              <a:buNone/>
            </a:pPr>
            <a:endParaRPr lang="pt-BR" sz="900" noProof="0" dirty="0" smtClean="0"/>
          </a:p>
          <a:p>
            <a:pPr marL="0" lvl="2" indent="0" algn="ctr">
              <a:buNone/>
            </a:pPr>
            <a:r>
              <a:rPr lang="pt-BR" noProof="0" dirty="0" smtClean="0"/>
              <a:t>Gálatas 2:20</a:t>
            </a:r>
            <a:endParaRPr lang="pt-BR" dirty="0" smtClean="0"/>
          </a:p>
          <a:p>
            <a:pPr marL="0" lvl="2" indent="0" algn="ctr">
              <a:buNone/>
            </a:pPr>
            <a:r>
              <a:rPr lang="pt-BR" noProof="0" dirty="0" smtClean="0"/>
              <a:t>“</a:t>
            </a:r>
            <a:r>
              <a:rPr lang="pt-BR" i="1" noProof="0" dirty="0" smtClean="0"/>
              <a:t>Já estou </a:t>
            </a:r>
            <a:r>
              <a:rPr lang="pt-BR" i="1" u="sng" noProof="0" dirty="0" smtClean="0"/>
              <a:t>crucificado com Cristo</a:t>
            </a:r>
            <a:r>
              <a:rPr lang="pt-BR" i="1" noProof="0" dirty="0" smtClean="0"/>
              <a:t>; e vivo, não mais eu, mas Cristo vive em mim; e a vida que agora vivo na carne, vivo-a pela fé do Filho de Deus, o qual me amou, e se entregou a si mesmo por mim.”</a:t>
            </a:r>
          </a:p>
          <a:p>
            <a:pPr marL="0" lvl="2" indent="0" algn="ctr">
              <a:buNone/>
            </a:pPr>
            <a:endParaRPr lang="pt-BR" sz="900" i="1" noProof="0" dirty="0" smtClean="0"/>
          </a:p>
          <a:p>
            <a:pPr marL="0" indent="0" algn="ctr">
              <a:buNone/>
            </a:pPr>
            <a:r>
              <a:rPr lang="pt-BR" noProof="0" dirty="0" smtClean="0"/>
              <a:t>Romanos 6:6</a:t>
            </a:r>
            <a:endParaRPr lang="pt-BR" dirty="0" smtClean="0"/>
          </a:p>
          <a:p>
            <a:pPr marL="0" indent="0" algn="ctr">
              <a:buNone/>
            </a:pPr>
            <a:r>
              <a:rPr lang="pt-BR" noProof="0" dirty="0" smtClean="0"/>
              <a:t>“Sabendo isto, que o nosso homem velho </a:t>
            </a:r>
            <a:r>
              <a:rPr lang="pt-BR" u="sng" noProof="0" dirty="0" smtClean="0"/>
              <a:t>foi com </a:t>
            </a:r>
            <a:r>
              <a:rPr lang="pt-BR" i="1" u="sng" noProof="0" dirty="0" smtClean="0"/>
              <a:t>ele crucificado</a:t>
            </a:r>
            <a:r>
              <a:rPr lang="pt-BR" i="1" noProof="0" dirty="0" smtClean="0"/>
              <a:t>, para que o corpo do pecado seja desfeito, para que não sirvamos mais ao pecado.”</a:t>
            </a:r>
          </a:p>
          <a:p>
            <a:pPr marL="0" lvl="2" indent="0" algn="ctr">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lvl="2" indent="0" algn="ctr">
              <a:buNone/>
            </a:pPr>
            <a:r>
              <a:rPr lang="pt-BR" noProof="0" dirty="0" smtClean="0"/>
              <a:t>Nossa Identificação com Cristo. Somos Em Cristo na sua Crucificação, Sepultamento, Ressurreição e Exaltação.</a:t>
            </a:r>
          </a:p>
          <a:p>
            <a:pPr marL="0" indent="0">
              <a:buNone/>
            </a:pPr>
            <a:endParaRPr lang="pt-BR" noProof="0" dirty="0" smtClean="0"/>
          </a:p>
          <a:p>
            <a:pPr marL="0" indent="0" algn="ctr">
              <a:buNone/>
            </a:pPr>
            <a:r>
              <a:rPr lang="pt-BR" noProof="0" dirty="0" smtClean="0"/>
              <a:t>Romanos 6:8</a:t>
            </a:r>
            <a:endParaRPr lang="pt-BR" dirty="0" smtClean="0"/>
          </a:p>
          <a:p>
            <a:pPr marL="0" indent="0" algn="ctr">
              <a:buNone/>
            </a:pPr>
            <a:r>
              <a:rPr lang="pt-BR" noProof="0" dirty="0" smtClean="0"/>
              <a:t>“</a:t>
            </a:r>
            <a:r>
              <a:rPr lang="pt-BR" i="1" noProof="0" dirty="0" smtClean="0"/>
              <a:t>Ora, se já </a:t>
            </a:r>
            <a:r>
              <a:rPr lang="pt-BR" i="1" u="sng" noProof="0" dirty="0" smtClean="0"/>
              <a:t>morremos com Cristo</a:t>
            </a:r>
            <a:r>
              <a:rPr lang="pt-BR" i="1" noProof="0" dirty="0" smtClean="0"/>
              <a:t>, cremos que também com ele viveremos;”</a:t>
            </a:r>
          </a:p>
          <a:p>
            <a:pPr marL="0" indent="0" algn="ctr">
              <a:buNone/>
            </a:pPr>
            <a:endParaRPr lang="pt-BR" sz="1400" i="1" noProof="0" dirty="0" smtClean="0"/>
          </a:p>
          <a:p>
            <a:pPr marL="0" indent="0" algn="ctr">
              <a:buNone/>
            </a:pPr>
            <a:r>
              <a:rPr lang="pt-BR" noProof="0" dirty="0" smtClean="0"/>
              <a:t>Colossenses 2:20</a:t>
            </a:r>
          </a:p>
          <a:p>
            <a:pPr marL="0" indent="0" algn="ctr">
              <a:buNone/>
            </a:pPr>
            <a:r>
              <a:rPr lang="pt-BR" i="1" noProof="0" dirty="0" smtClean="0"/>
              <a:t>“Se, pois, </a:t>
            </a:r>
            <a:r>
              <a:rPr lang="pt-BR" i="1" u="sng" noProof="0" dirty="0" smtClean="0"/>
              <a:t>estais mortos com Cristo </a:t>
            </a:r>
            <a:r>
              <a:rPr lang="pt-BR" i="1" noProof="0" dirty="0" smtClean="0"/>
              <a:t>quanto aos rudimentos do mundo, por que vos carregam ainda de ordenanças, como se vivêsseis no mundo, tais como:”</a:t>
            </a:r>
          </a:p>
          <a:p>
            <a:pPr marL="0" indent="0">
              <a:buNone/>
            </a:pPr>
            <a:endParaRPr lang="pt-BR" sz="1400" i="1" noProof="0" dirty="0" smtClean="0"/>
          </a:p>
          <a:p>
            <a:pPr marL="0" indent="0">
              <a:buNone/>
            </a:pPr>
            <a:endParaRPr lang="pt-BR" i="1" noProof="0" dirty="0" smtClean="0"/>
          </a:p>
          <a:p>
            <a:pPr marL="0" lvl="2" indent="0">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lvl="2" indent="0" algn="ctr">
              <a:buNone/>
            </a:pPr>
            <a:r>
              <a:rPr lang="pt-BR" noProof="0" dirty="0" smtClean="0"/>
              <a:t>Nossa Identificação com Cristo. Somos Em Cristo na sua Crucificação, Sepultamento, Ressurreição e Exaltação.</a:t>
            </a:r>
          </a:p>
          <a:p>
            <a:pPr marL="0" indent="0">
              <a:buNone/>
            </a:pPr>
            <a:endParaRPr lang="pt-BR" noProof="0" dirty="0" smtClean="0"/>
          </a:p>
          <a:p>
            <a:pPr marL="0" indent="0" algn="ctr">
              <a:buNone/>
            </a:pPr>
            <a:r>
              <a:rPr lang="pt-BR" dirty="0" smtClean="0"/>
              <a:t>Colossenses 3:3</a:t>
            </a:r>
          </a:p>
          <a:p>
            <a:pPr marL="0" indent="0" algn="ctr">
              <a:buNone/>
            </a:pPr>
            <a:r>
              <a:rPr lang="pt-BR" i="1" dirty="0" smtClean="0"/>
              <a:t>“</a:t>
            </a:r>
            <a:r>
              <a:rPr lang="pt-BR" i="1" u="sng" dirty="0" smtClean="0"/>
              <a:t>Porque já estais mortos</a:t>
            </a:r>
            <a:r>
              <a:rPr lang="pt-BR" i="1" dirty="0" smtClean="0"/>
              <a:t>, e a vossa vida está escondida com Cristo em Deus.”</a:t>
            </a:r>
          </a:p>
          <a:p>
            <a:pPr marL="0" indent="0" algn="ctr">
              <a:buNone/>
            </a:pPr>
            <a:endParaRPr lang="pt-BR" noProof="0" dirty="0" smtClean="0"/>
          </a:p>
          <a:p>
            <a:pPr marL="0" indent="0" algn="ctr">
              <a:buNone/>
            </a:pPr>
            <a:r>
              <a:rPr lang="pt-BR" noProof="0" dirty="0" smtClean="0"/>
              <a:t>Romanos 6:5</a:t>
            </a:r>
            <a:endParaRPr lang="pt-BR" dirty="0" smtClean="0"/>
          </a:p>
          <a:p>
            <a:pPr marL="0" indent="0" algn="ctr">
              <a:buNone/>
            </a:pPr>
            <a:r>
              <a:rPr lang="pt-BR" noProof="0" dirty="0" smtClean="0"/>
              <a:t>“</a:t>
            </a:r>
            <a:r>
              <a:rPr lang="pt-BR" i="1" noProof="0" dirty="0" smtClean="0"/>
              <a:t>Porque, se fomos </a:t>
            </a:r>
            <a:r>
              <a:rPr lang="pt-BR" i="1" u="sng" noProof="0" dirty="0" smtClean="0"/>
              <a:t>plantados juntamente com ele</a:t>
            </a:r>
            <a:r>
              <a:rPr lang="pt-BR" i="1" noProof="0" dirty="0" smtClean="0"/>
              <a:t> na semelhança da sua morte, também o seremos </a:t>
            </a:r>
            <a:r>
              <a:rPr lang="pt-BR" i="1" u="sng" noProof="0" dirty="0" smtClean="0"/>
              <a:t>na da sua ressurreição</a:t>
            </a:r>
            <a:r>
              <a:rPr lang="pt-BR" noProof="0" dirty="0" smtClean="0"/>
              <a:t>;”</a:t>
            </a:r>
          </a:p>
          <a:p>
            <a:pPr marL="0" indent="0">
              <a:buNone/>
            </a:pPr>
            <a:endParaRPr lang="pt-BR" i="1" noProof="0" dirty="0" smtClean="0"/>
          </a:p>
          <a:p>
            <a:pPr marL="0" indent="0">
              <a:buNone/>
            </a:pPr>
            <a:endParaRPr lang="pt-BR" i="1" noProof="0" dirty="0" smtClean="0"/>
          </a:p>
          <a:p>
            <a:pPr marL="0" lvl="2" indent="0">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lvl="2" indent="0" algn="ctr">
              <a:buNone/>
            </a:pPr>
            <a:r>
              <a:rPr lang="pt-BR" noProof="0" dirty="0" smtClean="0"/>
              <a:t>Nossa Identificação com Cristo. Somos Em Cristo na sua Crucificação, Sepultamento, Ressurreição e Exaltação.</a:t>
            </a:r>
          </a:p>
          <a:p>
            <a:pPr marL="0" indent="0">
              <a:buNone/>
            </a:pPr>
            <a:endParaRPr lang="pt-BR" sz="900" noProof="0" dirty="0" smtClean="0"/>
          </a:p>
          <a:p>
            <a:pPr marL="0" indent="0" algn="ctr">
              <a:buNone/>
            </a:pPr>
            <a:r>
              <a:rPr lang="pt-BR" noProof="0" dirty="0" smtClean="0"/>
              <a:t>Romanos 6:4</a:t>
            </a:r>
            <a:endParaRPr lang="pt-BR" dirty="0" smtClean="0"/>
          </a:p>
          <a:p>
            <a:pPr marL="0" indent="0" algn="ctr">
              <a:buNone/>
            </a:pPr>
            <a:r>
              <a:rPr lang="pt-BR" noProof="0" dirty="0" smtClean="0"/>
              <a:t>“</a:t>
            </a:r>
            <a:r>
              <a:rPr lang="pt-BR" i="1" noProof="0" dirty="0" smtClean="0"/>
              <a:t>De sorte que </a:t>
            </a:r>
            <a:r>
              <a:rPr lang="pt-BR" i="1" u="sng" noProof="0" dirty="0" smtClean="0"/>
              <a:t>fomos sepultados com ele</a:t>
            </a:r>
            <a:r>
              <a:rPr lang="pt-BR" i="1" noProof="0" dirty="0" smtClean="0"/>
              <a:t> pelo batismo na morte; para que, como Cristo foi ressuscitado dentre os mortos, pela glória do Pai, assim andemos nós também em novidade de vida</a:t>
            </a:r>
            <a:r>
              <a:rPr lang="pt-BR" noProof="0" dirty="0" smtClean="0"/>
              <a:t>.”</a:t>
            </a:r>
          </a:p>
          <a:p>
            <a:pPr marL="0" indent="0" algn="ctr">
              <a:buNone/>
            </a:pPr>
            <a:endParaRPr lang="pt-BR" sz="900" noProof="0" dirty="0" smtClean="0"/>
          </a:p>
          <a:p>
            <a:pPr marL="0" indent="0" algn="ctr">
              <a:buNone/>
            </a:pPr>
            <a:r>
              <a:rPr lang="pt-BR" noProof="0" dirty="0" smtClean="0"/>
              <a:t>Colossenses 2:12</a:t>
            </a:r>
            <a:endParaRPr lang="pt-BR" dirty="0" smtClean="0"/>
          </a:p>
          <a:p>
            <a:pPr marL="0" indent="0" algn="ctr">
              <a:buNone/>
            </a:pPr>
            <a:r>
              <a:rPr lang="pt-BR" noProof="0" dirty="0" smtClean="0"/>
              <a:t>“</a:t>
            </a:r>
            <a:r>
              <a:rPr lang="pt-BR" i="1" u="sng" noProof="0" dirty="0" smtClean="0"/>
              <a:t>Sepultados com ele </a:t>
            </a:r>
            <a:r>
              <a:rPr lang="pt-BR" i="1" noProof="0" dirty="0" smtClean="0"/>
              <a:t>no batismo, nele também ressuscitastes pela fé no poder de Deus, que o ressuscitou dentre os mortos</a:t>
            </a:r>
            <a:r>
              <a:rPr lang="pt-BR" noProof="0" dirty="0" smtClean="0"/>
              <a:t>.”</a:t>
            </a:r>
          </a:p>
          <a:p>
            <a:pPr marL="0" indent="0">
              <a:buNone/>
            </a:pPr>
            <a:r>
              <a:rPr lang="pt-BR" noProof="0" dirty="0" smtClean="0"/>
              <a:t> </a:t>
            </a:r>
          </a:p>
          <a:p>
            <a:pPr marL="0" indent="0">
              <a:buNone/>
            </a:pPr>
            <a:endParaRPr lang="pt-BR" i="1" noProof="0" dirty="0" smtClean="0"/>
          </a:p>
          <a:p>
            <a:pPr marL="0" indent="0">
              <a:buNone/>
            </a:pPr>
            <a:endParaRPr lang="pt-BR" i="1" noProof="0" dirty="0" smtClean="0"/>
          </a:p>
          <a:p>
            <a:pPr marL="0" lvl="2" indent="0">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lvl="2" indent="0" algn="ctr">
              <a:buNone/>
            </a:pPr>
            <a:r>
              <a:rPr lang="pt-BR" noProof="0" dirty="0" smtClean="0"/>
              <a:t>Nossa Identificação com Cristo. Somos Em Cristo na sua Crucificação, Sepultamento, Ressurreição e Exaltação.</a:t>
            </a:r>
          </a:p>
          <a:p>
            <a:pPr marL="0" indent="0">
              <a:buNone/>
            </a:pPr>
            <a:endParaRPr lang="pt-BR" noProof="0" dirty="0" smtClean="0"/>
          </a:p>
          <a:p>
            <a:pPr marL="0" indent="0" algn="ctr">
              <a:buNone/>
            </a:pPr>
            <a:r>
              <a:rPr lang="pt-BR" noProof="0" dirty="0" smtClean="0"/>
              <a:t>Efésios 2:6</a:t>
            </a:r>
            <a:endParaRPr lang="pt-BR" dirty="0" smtClean="0"/>
          </a:p>
          <a:p>
            <a:pPr marL="0" indent="0" algn="ctr">
              <a:buNone/>
            </a:pPr>
            <a:r>
              <a:rPr lang="pt-BR" noProof="0" dirty="0" smtClean="0"/>
              <a:t>“</a:t>
            </a:r>
            <a:r>
              <a:rPr lang="pt-BR" i="1" noProof="0" dirty="0" smtClean="0"/>
              <a:t>E </a:t>
            </a:r>
            <a:r>
              <a:rPr lang="pt-BR" i="1" u="sng" noProof="0" dirty="0" smtClean="0"/>
              <a:t>nos ressuscitou juntamente com ele</a:t>
            </a:r>
            <a:r>
              <a:rPr lang="pt-BR" i="1" noProof="0" dirty="0" smtClean="0"/>
              <a:t> e nos fez assentar nos lugares celestiais, em Cristo Jesus;”</a:t>
            </a:r>
          </a:p>
          <a:p>
            <a:pPr marL="0" indent="0" algn="ctr">
              <a:buNone/>
            </a:pPr>
            <a:endParaRPr lang="pt-BR" noProof="0" dirty="0" smtClean="0"/>
          </a:p>
          <a:p>
            <a:pPr marL="0" indent="0" algn="ctr">
              <a:buNone/>
            </a:pPr>
            <a:r>
              <a:rPr lang="pt-BR" noProof="0" dirty="0" smtClean="0"/>
              <a:t>Colossenses 3:1</a:t>
            </a:r>
            <a:endParaRPr lang="pt-BR" dirty="0" smtClean="0"/>
          </a:p>
          <a:p>
            <a:pPr marL="0" indent="0" algn="ctr">
              <a:buNone/>
            </a:pPr>
            <a:r>
              <a:rPr lang="pt-BR" noProof="0" dirty="0" smtClean="0"/>
              <a:t>“</a:t>
            </a:r>
            <a:r>
              <a:rPr lang="pt-BR" i="1" noProof="0" dirty="0" smtClean="0"/>
              <a:t>Portanto, se </a:t>
            </a:r>
            <a:r>
              <a:rPr lang="pt-BR" i="1" u="sng" noProof="0" dirty="0" smtClean="0"/>
              <a:t>já ressuscitastes com Cristo</a:t>
            </a:r>
            <a:r>
              <a:rPr lang="pt-BR" i="1" noProof="0" dirty="0" smtClean="0"/>
              <a:t>, buscai as coisas que são de cima, onde Cristo está assentado à destra de Deus.”</a:t>
            </a:r>
          </a:p>
          <a:p>
            <a:pPr marL="0" indent="0">
              <a:buNone/>
            </a:pPr>
            <a:endParaRPr lang="pt-BR" i="1" noProof="0" dirty="0" smtClean="0"/>
          </a:p>
          <a:p>
            <a:pPr marL="0" indent="0">
              <a:buNone/>
            </a:pPr>
            <a:endParaRPr lang="pt-BR" i="1" noProof="0" dirty="0" smtClean="0"/>
          </a:p>
          <a:p>
            <a:pPr marL="0" lvl="2" indent="0">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lvl="2" indent="0" algn="ctr">
              <a:buNone/>
            </a:pPr>
            <a:r>
              <a:rPr lang="pt-BR" noProof="0" dirty="0" smtClean="0"/>
              <a:t>Nossa Identificação com Cristo. Somos Em Cristo na sua Crucificação, Sepultamento, Ressurreição e Exaltação.</a:t>
            </a:r>
          </a:p>
          <a:p>
            <a:pPr marL="0" indent="0">
              <a:buNone/>
            </a:pPr>
            <a:endParaRPr lang="pt-BR" noProof="0" dirty="0" smtClean="0"/>
          </a:p>
          <a:p>
            <a:pPr marL="0" indent="0" algn="ctr">
              <a:buNone/>
            </a:pPr>
            <a:r>
              <a:rPr lang="pt-BR" noProof="0" dirty="0" smtClean="0"/>
              <a:t>Efésios 2:4-9</a:t>
            </a:r>
            <a:endParaRPr lang="pt-BR" dirty="0" smtClean="0"/>
          </a:p>
          <a:p>
            <a:pPr marL="0" indent="0" algn="ctr">
              <a:buNone/>
            </a:pPr>
            <a:r>
              <a:rPr lang="pt-BR" noProof="0" dirty="0" smtClean="0"/>
              <a:t>“</a:t>
            </a:r>
            <a:r>
              <a:rPr lang="pt-BR" i="1" noProof="0" dirty="0" smtClean="0"/>
              <a:t>Mas Deus, que é riquíssimo em misericórdia, pelo seu muito amor com que nos amou,</a:t>
            </a:r>
            <a:r>
              <a:rPr lang="pt-BR" i="1" baseline="30000" noProof="0" dirty="0" smtClean="0"/>
              <a:t> </a:t>
            </a:r>
            <a:r>
              <a:rPr lang="pt-BR" i="1" noProof="0" dirty="0" smtClean="0"/>
              <a:t>Estando nós ainda mortos em nossas ofensas, nos vivificou juntamente com Cristo (pela graça sois salvos),</a:t>
            </a:r>
            <a:r>
              <a:rPr lang="pt-BR" i="1" baseline="30000" noProof="0" dirty="0" smtClean="0"/>
              <a:t> </a:t>
            </a:r>
            <a:r>
              <a:rPr lang="pt-BR" i="1" u="sng" noProof="0" dirty="0" smtClean="0"/>
              <a:t>E nos ressuscitou juntamente com ele e nos fez assentar nos lugares celestiais</a:t>
            </a:r>
            <a:r>
              <a:rPr lang="pt-BR" i="1" noProof="0" dirty="0" smtClean="0"/>
              <a:t>, em Cristo Jesus...”</a:t>
            </a:r>
          </a:p>
          <a:p>
            <a:pPr marL="0" indent="0">
              <a:buNone/>
            </a:pPr>
            <a:endParaRPr lang="pt-BR" i="1" noProof="0" dirty="0" smtClean="0"/>
          </a:p>
          <a:p>
            <a:pPr marL="0" lvl="2" indent="0">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PROBLEMA</a:t>
            </a:r>
            <a:br>
              <a:rPr lang="pt-BR" noProof="0" dirty="0" smtClean="0"/>
            </a:br>
            <a:r>
              <a:rPr lang="pt-BR" noProof="0" dirty="0" smtClean="0"/>
              <a:t>Porque Tanta Confusão?</a:t>
            </a:r>
            <a:endParaRPr lang="pt-BR" noProof="0" dirty="0"/>
          </a:p>
        </p:txBody>
      </p:sp>
      <p:sp>
        <p:nvSpPr>
          <p:cNvPr id="3" name="Content Placeholder 2"/>
          <p:cNvSpPr>
            <a:spLocks noGrp="1"/>
          </p:cNvSpPr>
          <p:nvPr>
            <p:ph idx="1"/>
          </p:nvPr>
        </p:nvSpPr>
        <p:spPr/>
        <p:txBody>
          <a:bodyPr>
            <a:noAutofit/>
          </a:bodyPr>
          <a:lstStyle/>
          <a:p>
            <a:pPr marL="0" lvl="2" indent="0" algn="ctr">
              <a:buNone/>
            </a:pPr>
            <a:r>
              <a:rPr lang="pt-BR" noProof="0" dirty="0" smtClean="0"/>
              <a:t>Nossa Identificação com Cristo. Somos Em Cristo na sua Crucificação, Sepultamento, Ressurreição e Exaltação.</a:t>
            </a:r>
          </a:p>
          <a:p>
            <a:pPr marL="0" indent="0">
              <a:buNone/>
            </a:pPr>
            <a:endParaRPr lang="pt-BR" noProof="0" dirty="0" smtClean="0"/>
          </a:p>
          <a:p>
            <a:pPr marL="0" indent="0" algn="ctr">
              <a:buNone/>
            </a:pPr>
            <a:r>
              <a:rPr lang="pt-BR" noProof="0" dirty="0" smtClean="0"/>
              <a:t>Efésios 2:4-9</a:t>
            </a:r>
          </a:p>
          <a:p>
            <a:pPr marL="0" indent="0" algn="ctr">
              <a:buNone/>
            </a:pPr>
            <a:r>
              <a:rPr lang="pt-BR" noProof="0" dirty="0" smtClean="0"/>
              <a:t>“...</a:t>
            </a:r>
            <a:r>
              <a:rPr lang="pt-BR" i="1" noProof="0" dirty="0" smtClean="0"/>
              <a:t>Para mostrar nos séculos vindouros as abundantes riquezas da sua graça pela sua benignidade para conosco em Cristo Jesus.</a:t>
            </a:r>
            <a:r>
              <a:rPr lang="pt-BR" i="1" baseline="30000" noProof="0" dirty="0" smtClean="0"/>
              <a:t> </a:t>
            </a:r>
            <a:r>
              <a:rPr lang="pt-BR" i="1" noProof="0" dirty="0" smtClean="0"/>
              <a:t>Porque pela graça sois salvos, por meio da fé; e isto não vem de vós, é dom de Deus.</a:t>
            </a:r>
            <a:r>
              <a:rPr lang="pt-BR" i="1" baseline="30000" noProof="0" dirty="0" smtClean="0"/>
              <a:t> </a:t>
            </a:r>
            <a:r>
              <a:rPr lang="pt-BR" i="1" noProof="0" dirty="0" smtClean="0"/>
              <a:t>Não vem das obras, para que ninguém se glorie;”</a:t>
            </a:r>
          </a:p>
          <a:p>
            <a:pPr marL="0" indent="0">
              <a:buNone/>
            </a:pPr>
            <a:endParaRPr lang="pt-BR" i="1" noProof="0" dirty="0" smtClean="0"/>
          </a:p>
          <a:p>
            <a:pPr marL="0" lvl="2" indent="0">
              <a:buNone/>
            </a:pP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OBJEÇÃO:</a:t>
            </a:r>
            <a:br>
              <a:rPr lang="pt-BR" noProof="0" dirty="0" smtClean="0"/>
            </a:br>
            <a:r>
              <a:rPr lang="pt-BR" noProof="0" dirty="0" smtClean="0"/>
              <a:t>É licença para pecar!</a:t>
            </a:r>
            <a:endParaRPr lang="pt-BR" noProof="0" dirty="0"/>
          </a:p>
        </p:txBody>
      </p:sp>
      <p:sp>
        <p:nvSpPr>
          <p:cNvPr id="3" name="Content Placeholder 2"/>
          <p:cNvSpPr>
            <a:spLocks noGrp="1"/>
          </p:cNvSpPr>
          <p:nvPr>
            <p:ph idx="1"/>
          </p:nvPr>
        </p:nvSpPr>
        <p:spPr/>
        <p:txBody>
          <a:bodyPr>
            <a:noAutofit/>
          </a:bodyPr>
          <a:lstStyle/>
          <a:p>
            <a:pPr marL="0" indent="0">
              <a:buNone/>
            </a:pPr>
            <a:r>
              <a:rPr lang="pt-BR" noProof="0" dirty="0" smtClean="0"/>
              <a:t>A objeção mais frequente à doutrina da segurança eterna é que supostamente ela promove a ideia de que os crentes podem viver do jeito que quiserem, e ainda assim serem salvos. Mesmo sendo isto “tecnicamente” verdadeiro, esta não é a realidade verdadeira.</a:t>
            </a:r>
          </a:p>
          <a:p>
            <a:pPr marL="0" indent="0">
              <a:buNone/>
            </a:pPr>
            <a:r>
              <a:rPr lang="pt-BR" noProof="0" dirty="0" smtClean="0"/>
              <a:t> </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noProof="0" dirty="0" smtClean="0"/>
              <a:t>OBJEÇÃO:</a:t>
            </a:r>
            <a:br>
              <a:rPr lang="pt-BR" noProof="0" dirty="0" smtClean="0"/>
            </a:br>
            <a:r>
              <a:rPr lang="pt-BR" noProof="0" dirty="0" smtClean="0"/>
              <a:t>É licença para pecar!</a:t>
            </a:r>
            <a:endParaRPr lang="pt-BR" noProof="0" dirty="0"/>
          </a:p>
        </p:txBody>
      </p:sp>
      <p:sp>
        <p:nvSpPr>
          <p:cNvPr id="3" name="Content Placeholder 2"/>
          <p:cNvSpPr>
            <a:spLocks noGrp="1"/>
          </p:cNvSpPr>
          <p:nvPr>
            <p:ph idx="1"/>
          </p:nvPr>
        </p:nvSpPr>
        <p:spPr/>
        <p:txBody>
          <a:bodyPr>
            <a:noAutofit/>
          </a:bodyPr>
          <a:lstStyle/>
          <a:p>
            <a:pPr marL="0" indent="0">
              <a:buNone/>
            </a:pPr>
            <a:r>
              <a:rPr lang="pt-BR" noProof="0" dirty="0" smtClean="0"/>
              <a:t>Há varias razões porque esta acusação não é valida:</a:t>
            </a:r>
          </a:p>
          <a:p>
            <a:pPr marL="0" indent="0">
              <a:buNone/>
            </a:pPr>
            <a:endParaRPr lang="pt-BR" noProof="0" dirty="0" smtClean="0"/>
          </a:p>
          <a:p>
            <a:pPr marL="457200" indent="-457200">
              <a:buFont typeface="+mj-lt"/>
              <a:buAutoNum type="arabicPeriod"/>
            </a:pPr>
            <a:r>
              <a:rPr lang="pt-BR" noProof="0" dirty="0" smtClean="0"/>
              <a:t>A Bíblia declara que a graça não dá permissão para pecar.</a:t>
            </a:r>
          </a:p>
          <a:p>
            <a:pPr marL="0" indent="0">
              <a:buNone/>
            </a:pPr>
            <a:endParaRPr lang="pt-BR" noProof="0" dirty="0" smtClean="0"/>
          </a:p>
          <a:p>
            <a:pPr marL="0" indent="0" algn="ctr">
              <a:buNone/>
            </a:pPr>
            <a:r>
              <a:rPr lang="pt-BR" noProof="0" dirty="0" smtClean="0"/>
              <a:t>Romanos 6:1-2</a:t>
            </a:r>
          </a:p>
          <a:p>
            <a:pPr marL="0" indent="0" algn="ctr">
              <a:buNone/>
            </a:pPr>
            <a:r>
              <a:rPr lang="pt-BR" noProof="0" dirty="0" smtClean="0"/>
              <a:t>“</a:t>
            </a:r>
            <a:r>
              <a:rPr lang="pt-BR" i="1" noProof="0" dirty="0" smtClean="0"/>
              <a:t>Que diremos pois? Permaneceremos no pecado, para que a graça abunde?</a:t>
            </a:r>
            <a:r>
              <a:rPr lang="pt-BR" i="1" baseline="30000" noProof="0" dirty="0" smtClean="0"/>
              <a:t> </a:t>
            </a:r>
            <a:r>
              <a:rPr lang="pt-BR" i="1" noProof="0" dirty="0" smtClean="0"/>
              <a:t>De modo nenhum. Nós, que estamos mortos para o pecado, como viveremos ainda nele?</a:t>
            </a:r>
            <a:r>
              <a:rPr lang="pt-BR" noProof="0" dirty="0" smtClean="0"/>
              <a:t>” </a:t>
            </a:r>
            <a:endParaRPr lang="pt-BR"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31581</TotalTime>
  <Words>17170</Words>
  <Application>Microsoft Office PowerPoint</Application>
  <PresentationFormat>Apresentação na tela (4:3)</PresentationFormat>
  <Paragraphs>1740</Paragraphs>
  <Slides>247</Slides>
  <Notes>8</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247</vt:i4>
      </vt:variant>
    </vt:vector>
  </HeadingPairs>
  <TitlesOfParts>
    <vt:vector size="252" baseType="lpstr">
      <vt:lpstr>Arial</vt:lpstr>
      <vt:lpstr>Arial Black</vt:lpstr>
      <vt:lpstr>Calibri</vt:lpstr>
      <vt:lpstr>Wingdings</vt:lpstr>
      <vt:lpstr>Office Theme</vt:lpstr>
      <vt:lpstr>Uma Pessoa Pode Perder Sua Salvação?</vt:lpstr>
      <vt:lpstr>Esboço</vt:lpstr>
      <vt:lpstr>PROBLEMA Opiniões Diferentes</vt:lpstr>
      <vt:lpstr>PROBLEMA Opiniões Diferentes</vt:lpstr>
      <vt:lpstr>PROBLEMA Opiniões Diferentes</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PROBLEMA Porque Tanta Confusão?</vt:lpstr>
      <vt:lpstr>OBJEÇÃO: É licença para pecar!</vt:lpstr>
      <vt:lpstr>OBJEÇÃO: É licença para pecar!</vt:lpstr>
      <vt:lpstr>OBJEÇÃO: É licença para pecar!</vt:lpstr>
      <vt:lpstr>OBJEÇÃO: É licença para pecar!</vt:lpstr>
      <vt:lpstr>OBJEÇÃO: É licença para pecar!</vt:lpstr>
      <vt:lpstr>OBJEÇÃO: É licença para pecar!</vt:lpstr>
      <vt:lpstr>OBJEÇÃO: É licença para pecar!</vt:lpstr>
      <vt:lpstr>OBJEÇÃO: É licença para pecar!</vt:lpstr>
      <vt:lpstr>OBJEÇÃO: É licença para pecar!</vt:lpstr>
      <vt:lpstr>OBJEÇÃO: É licença para pecar!</vt:lpstr>
      <vt:lpstr>OBJEÇÃO: É licença para pecar!</vt:lpstr>
      <vt:lpstr>OS VERSÍCULOS</vt:lpstr>
      <vt:lpstr>OS VERSÍCULOS</vt:lpstr>
      <vt:lpstr>OS VERSÍCULOS</vt:lpstr>
      <vt:lpstr>OS VERSÍCULOS</vt:lpstr>
      <vt:lpstr>OS VERSÍCULOS</vt:lpstr>
      <vt:lpstr>OS VERSÍCULOS</vt:lpstr>
      <vt:lpstr>OS VERSÍCULOS</vt:lpstr>
      <vt:lpstr>OS VERSÍCULOS</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Não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OS VERSÍCULOS - Pode Perder A Salvação -</vt:lpstr>
      <vt:lpstr>CONCLUSÃO</vt:lpstr>
      <vt:lpstr>FIM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Uma Pessoa Pode Perder Sua Salvação?</dc:title>
  <dc:creator>Owner</dc:creator>
  <cp:lastModifiedBy>Dan</cp:lastModifiedBy>
  <cp:revision>220</cp:revision>
  <dcterms:created xsi:type="dcterms:W3CDTF">2015-10-09T11:59:55Z</dcterms:created>
  <dcterms:modified xsi:type="dcterms:W3CDTF">2017-05-16T13:45:23Z</dcterms:modified>
</cp:coreProperties>
</file>